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6" r:id="rId2"/>
    <p:sldId id="321" r:id="rId3"/>
    <p:sldId id="285" r:id="rId4"/>
    <p:sldId id="286" r:id="rId5"/>
    <p:sldId id="287" r:id="rId6"/>
    <p:sldId id="288" r:id="rId7"/>
    <p:sldId id="289" r:id="rId8"/>
    <p:sldId id="322" r:id="rId9"/>
    <p:sldId id="323" r:id="rId10"/>
    <p:sldId id="324" r:id="rId11"/>
    <p:sldId id="320" r:id="rId12"/>
    <p:sldId id="259" r:id="rId13"/>
    <p:sldId id="260" r:id="rId14"/>
    <p:sldId id="261" r:id="rId15"/>
    <p:sldId id="262" r:id="rId16"/>
    <p:sldId id="263" r:id="rId17"/>
    <p:sldId id="264" r:id="rId18"/>
    <p:sldId id="282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4" r:id="rId28"/>
    <p:sldId id="275" r:id="rId29"/>
    <p:sldId id="311" r:id="rId30"/>
    <p:sldId id="312" r:id="rId31"/>
    <p:sldId id="313" r:id="rId32"/>
    <p:sldId id="276" r:id="rId33"/>
    <p:sldId id="277" r:id="rId34"/>
    <p:sldId id="319" r:id="rId35"/>
    <p:sldId id="314" r:id="rId36"/>
    <p:sldId id="315" r:id="rId37"/>
    <p:sldId id="316" r:id="rId38"/>
    <p:sldId id="317" r:id="rId39"/>
    <p:sldId id="318" r:id="rId40"/>
    <p:sldId id="278" r:id="rId41"/>
    <p:sldId id="279" r:id="rId42"/>
    <p:sldId id="294" r:id="rId43"/>
    <p:sldId id="295" r:id="rId44"/>
    <p:sldId id="296" r:id="rId45"/>
    <p:sldId id="297" r:id="rId46"/>
    <p:sldId id="298" r:id="rId47"/>
    <p:sldId id="299" r:id="rId48"/>
    <p:sldId id="301" r:id="rId49"/>
    <p:sldId id="300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25" r:id="rId60"/>
    <p:sldId id="258" r:id="rId6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6185"/>
    <a:srgbClr val="EFB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6160" autoAdjust="0"/>
  </p:normalViewPr>
  <p:slideViewPr>
    <p:cSldViewPr>
      <p:cViewPr varScale="1">
        <p:scale>
          <a:sx n="51" d="100"/>
          <a:sy n="51" d="100"/>
        </p:scale>
        <p:origin x="236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BF033F9-920B-47C8-9C2B-6A231588A353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1C7E5F2-7077-4B6F-A1C7-302B710BCD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433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/>
              <a:t>Na gifu ispod imate uspješne unit testove, ali neodrađen integracioni ili sistemski 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7380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Ipak ne pokreće se samo py.test, iako može i samo py.test</a:t>
            </a:r>
          </a:p>
          <a:p>
            <a:r>
              <a:rPr lang="sr-Latn-RS" dirty="0"/>
              <a:t>Fora je u tome što tu postoji još testnih fajlova, pa da se ne bi miješali izlazi, onda treba pogoditi direktno fajl koji testiramo. Fajl se zove test_sample.py i nalazi se u test folderu.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418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Obratiti</a:t>
            </a:r>
            <a:r>
              <a:rPr lang="en-US" dirty="0"/>
              <a:t> pa</a:t>
            </a:r>
            <a:r>
              <a:rPr lang="sr-Latn-RS" dirty="0"/>
              <a:t>žnju na imena klasa i metoda.</a:t>
            </a:r>
            <a:r>
              <a:rPr lang="sr-Latn-RS" baseline="0" dirty="0"/>
              <a:t> Imena klase Test, imena testa test</a:t>
            </a:r>
            <a:r>
              <a:rPr lang="en-US" baseline="0" dirty="0"/>
              <a:t>. </a:t>
            </a:r>
            <a:r>
              <a:rPr lang="en-US" baseline="0" dirty="0" err="1"/>
              <a:t>Promijenite</a:t>
            </a:r>
            <a:r>
              <a:rPr lang="en-US" baseline="0" dirty="0"/>
              <a:t> pa </a:t>
            </a:r>
            <a:r>
              <a:rPr lang="en-US" baseline="0" dirty="0" err="1"/>
              <a:t>vidite</a:t>
            </a:r>
            <a:r>
              <a:rPr lang="en-US" baseline="0" dirty="0"/>
              <a:t> </a:t>
            </a:r>
            <a:r>
              <a:rPr lang="sr-Latn-RS" baseline="0" dirty="0"/>
              <a:t>šta će da se desi</a:t>
            </a:r>
          </a:p>
          <a:p>
            <a:endParaRPr lang="sr-Latn-RS" baseline="0" dirty="0"/>
          </a:p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8402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B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995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sr-Latn-RS" dirty="0"/>
              <a:t>Fixture služi za </a:t>
            </a:r>
            <a:r>
              <a:rPr lang="sr-Latn-RS" i="1" dirty="0"/>
              <a:t>arrange </a:t>
            </a:r>
            <a:r>
              <a:rPr lang="sr-Latn-RS" i="0" dirty="0"/>
              <a:t>dio testiranja (iako ne mora biti potreba za tim). </a:t>
            </a:r>
          </a:p>
          <a:p>
            <a:pPr marL="171450" indent="-171450">
              <a:buFontTx/>
              <a:buChar char="-"/>
            </a:pPr>
            <a:r>
              <a:rPr lang="sr-Latn-RS" i="0" dirty="0"/>
              <a:t>AAA na srpskom je PPP (priprema, pokretanje i provjera)</a:t>
            </a:r>
          </a:p>
          <a:p>
            <a:pPr marL="171450" indent="-171450">
              <a:buFontTx/>
              <a:buChar char="-"/>
            </a:pPr>
            <a:r>
              <a:rPr lang="sr-Latn-RS" i="0"/>
              <a:t>P</a:t>
            </a:r>
            <a:endParaRPr lang="sr-Latn-RS" i="0" dirty="0"/>
          </a:p>
          <a:p>
            <a:pPr marL="171450" indent="-171450">
              <a:buFontTx/>
              <a:buChar char="-"/>
            </a:pPr>
            <a:r>
              <a:rPr lang="sr-Latn-RS" dirty="0"/>
              <a:t>Dinamički podesiš sadržaj fajla na način da odgovara jediničnom testu.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79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Koristi</a:t>
            </a:r>
            <a:r>
              <a:rPr lang="en-US" dirty="0"/>
              <a:t> se decorator @pytest.fixture, a </a:t>
            </a:r>
            <a:r>
              <a:rPr lang="en-US" dirty="0" err="1"/>
              <a:t>zatim</a:t>
            </a:r>
            <a:r>
              <a:rPr lang="en-US" dirty="0"/>
              <a:t> se to </a:t>
            </a:r>
            <a:r>
              <a:rPr lang="en-US" dirty="0" err="1"/>
              <a:t>ime</a:t>
            </a:r>
            <a:r>
              <a:rPr lang="en-US" dirty="0"/>
              <a:t> </a:t>
            </a:r>
            <a:r>
              <a:rPr lang="en-US" dirty="0" err="1"/>
              <a:t>koristi</a:t>
            </a:r>
            <a:r>
              <a:rPr lang="en-US" dirty="0"/>
              <a:t> u </a:t>
            </a:r>
            <a:r>
              <a:rPr lang="en-US" dirty="0" err="1"/>
              <a:t>testnim</a:t>
            </a:r>
            <a:r>
              <a:rPr lang="en-US" dirty="0"/>
              <a:t> </a:t>
            </a:r>
            <a:r>
              <a:rPr lang="en-US" dirty="0" err="1"/>
              <a:t>funkcijama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ulazni</a:t>
            </a:r>
            <a:r>
              <a:rPr lang="en-US" dirty="0"/>
              <a:t> parameter. 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primjeru</a:t>
            </a:r>
            <a:r>
              <a:rPr lang="en-US" dirty="0"/>
              <a:t> je </a:t>
            </a:r>
            <a:r>
              <a:rPr lang="en-US" dirty="0" err="1"/>
              <a:t>setup_widget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5452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Ovaj</a:t>
            </a:r>
            <a:r>
              <a:rPr lang="en-US" dirty="0"/>
              <a:t> fixture je </a:t>
            </a:r>
            <a:r>
              <a:rPr lang="en-US" dirty="0" err="1"/>
              <a:t>vidljiv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modulu</a:t>
            </a:r>
            <a:r>
              <a:rPr lang="en-US" dirty="0"/>
              <a:t>, </a:t>
            </a:r>
            <a:r>
              <a:rPr lang="en-US" dirty="0" err="1"/>
              <a:t>odatle</a:t>
            </a:r>
            <a:r>
              <a:rPr lang="en-US" dirty="0"/>
              <a:t> </a:t>
            </a:r>
            <a:r>
              <a:rPr lang="en-US" dirty="0" err="1"/>
              <a:t>ovo</a:t>
            </a:r>
            <a:r>
              <a:rPr lang="en-US" dirty="0"/>
              <a:t> scope=“module”</a:t>
            </a:r>
          </a:p>
          <a:p>
            <a:r>
              <a:rPr lang="en-US" dirty="0" err="1"/>
              <a:t>Funkcija</a:t>
            </a:r>
            <a:r>
              <a:rPr lang="en-US" dirty="0"/>
              <a:t> fin() se </a:t>
            </a:r>
            <a:r>
              <a:rPr lang="en-US" dirty="0" err="1"/>
              <a:t>koristi</a:t>
            </a:r>
            <a:r>
              <a:rPr lang="en-US" dirty="0"/>
              <a:t> da </a:t>
            </a:r>
            <a:r>
              <a:rPr lang="en-US" dirty="0" err="1"/>
              <a:t>ugasi</a:t>
            </a:r>
            <a:r>
              <a:rPr lang="en-US" dirty="0"/>
              <a:t> smtp </a:t>
            </a:r>
            <a:r>
              <a:rPr lang="en-US" dirty="0" err="1"/>
              <a:t>konekciju</a:t>
            </a:r>
            <a:endParaRPr lang="en-US" dirty="0"/>
          </a:p>
          <a:p>
            <a:r>
              <a:rPr lang="en-US" dirty="0" err="1"/>
              <a:t>request.addfinalizer</a:t>
            </a:r>
            <a:r>
              <a:rPr lang="en-US" dirty="0"/>
              <a:t>() – </a:t>
            </a:r>
            <a:r>
              <a:rPr lang="en-US" dirty="0" err="1"/>
              <a:t>ce</a:t>
            </a:r>
            <a:r>
              <a:rPr lang="en-US" dirty="0"/>
              <a:t> da </a:t>
            </a:r>
            <a:r>
              <a:rPr lang="en-US" dirty="0" err="1"/>
              <a:t>kaze</a:t>
            </a:r>
            <a:r>
              <a:rPr lang="en-US" dirty="0"/>
              <a:t> da se </a:t>
            </a:r>
            <a:r>
              <a:rPr lang="en-US" dirty="0" err="1"/>
              <a:t>poslije</a:t>
            </a:r>
            <a:r>
              <a:rPr lang="en-US" dirty="0"/>
              <a:t> </a:t>
            </a:r>
            <a:r>
              <a:rPr lang="en-US" dirty="0" err="1"/>
              <a:t>zavrsenja</a:t>
            </a:r>
            <a:r>
              <a:rPr lang="en-US" dirty="0"/>
              <a:t> mail </a:t>
            </a:r>
            <a:r>
              <a:rPr lang="en-US" dirty="0" err="1"/>
              <a:t>requesta</a:t>
            </a:r>
            <a:r>
              <a:rPr lang="en-US" dirty="0"/>
              <a:t> </a:t>
            </a:r>
            <a:r>
              <a:rPr lang="en-US" dirty="0" err="1"/>
              <a:t>pokrene</a:t>
            </a:r>
            <a:r>
              <a:rPr lang="en-US" dirty="0"/>
              <a:t> </a:t>
            </a:r>
            <a:r>
              <a:rPr lang="en-US" dirty="0" err="1"/>
              <a:t>funkcija</a:t>
            </a:r>
            <a:r>
              <a:rPr lang="en-US" dirty="0"/>
              <a:t> fin, a fin,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smo</a:t>
            </a:r>
            <a:r>
              <a:rPr lang="en-US" dirty="0"/>
              <a:t> </a:t>
            </a:r>
            <a:r>
              <a:rPr lang="en-US" dirty="0" err="1"/>
              <a:t>rekli</a:t>
            </a:r>
            <a:r>
              <a:rPr lang="en-US" dirty="0"/>
              <a:t>, </a:t>
            </a:r>
            <a:r>
              <a:rPr lang="en-US" dirty="0" err="1"/>
              <a:t>zatvara</a:t>
            </a:r>
            <a:r>
              <a:rPr lang="en-US" dirty="0"/>
              <a:t> smtp </a:t>
            </a:r>
            <a:r>
              <a:rPr lang="en-US" dirty="0" err="1"/>
              <a:t>konekciju</a:t>
            </a:r>
            <a:r>
              <a:rPr lang="en-US" dirty="0"/>
              <a:t>.</a:t>
            </a:r>
          </a:p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0055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Ovim</a:t>
            </a:r>
            <a:r>
              <a:rPr lang="en-US" dirty="0"/>
              <a:t> </a:t>
            </a:r>
            <a:r>
              <a:rPr lang="en-US" dirty="0" err="1"/>
              <a:t>smo</a:t>
            </a:r>
            <a:r>
              <a:rPr lang="en-US" dirty="0"/>
              <a:t> </a:t>
            </a:r>
            <a:r>
              <a:rPr lang="en-US" dirty="0" err="1"/>
              <a:t>omogucili</a:t>
            </a:r>
            <a:r>
              <a:rPr lang="en-US" dirty="0"/>
              <a:t> da se </a:t>
            </a:r>
            <a:r>
              <a:rPr lang="en-US" dirty="0" err="1"/>
              <a:t>jedan</a:t>
            </a:r>
            <a:r>
              <a:rPr lang="en-US" dirty="0"/>
              <a:t> test, koji </a:t>
            </a:r>
            <a:r>
              <a:rPr lang="en-US" dirty="0" err="1"/>
              <a:t>koristi</a:t>
            </a:r>
            <a:r>
              <a:rPr lang="en-US" dirty="0"/>
              <a:t> </a:t>
            </a:r>
            <a:r>
              <a:rPr lang="en-US" dirty="0" err="1"/>
              <a:t>ovaj</a:t>
            </a:r>
            <a:r>
              <a:rPr lang="en-US" dirty="0"/>
              <a:t> fixture, </a:t>
            </a:r>
            <a:r>
              <a:rPr lang="en-US" dirty="0" err="1"/>
              <a:t>dva</a:t>
            </a:r>
            <a:r>
              <a:rPr lang="en-US" dirty="0"/>
              <a:t> puta se </a:t>
            </a:r>
            <a:r>
              <a:rPr lang="en-US" dirty="0" err="1"/>
              <a:t>pokrene</a:t>
            </a:r>
            <a:r>
              <a:rPr lang="en-US" dirty="0"/>
              <a:t>, </a:t>
            </a:r>
            <a:r>
              <a:rPr lang="en-US" dirty="0" err="1"/>
              <a:t>jednom</a:t>
            </a:r>
            <a:r>
              <a:rPr lang="en-US" dirty="0"/>
              <a:t> se </a:t>
            </a:r>
            <a:r>
              <a:rPr lang="en-US" dirty="0" err="1"/>
              <a:t>konektuje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merlinux.eu mail server, a </a:t>
            </a:r>
            <a:r>
              <a:rPr lang="en-US" dirty="0" err="1"/>
              <a:t>drugi</a:t>
            </a:r>
            <a:r>
              <a:rPr lang="en-US" dirty="0"/>
              <a:t> put </a:t>
            </a:r>
            <a:r>
              <a:rPr lang="en-US" dirty="0" err="1"/>
              <a:t>na</a:t>
            </a:r>
            <a:r>
              <a:rPr lang="en-US" dirty="0"/>
              <a:t> mail.python.org mail server.</a:t>
            </a:r>
          </a:p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000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Upi</a:t>
            </a:r>
            <a:r>
              <a:rPr lang="sr-Latn-RS" dirty="0"/>
              <a:t>šite Student01 i provjerite da li se nalazite na dobrom mjestu</a:t>
            </a:r>
          </a:p>
          <a:p>
            <a:r>
              <a:rPr lang="sr-Latn-RS" dirty="0"/>
              <a:t>Kliknite Create</a:t>
            </a:r>
          </a:p>
          <a:p>
            <a:r>
              <a:rPr lang="sr-Latn-RS" dirty="0"/>
              <a:t>Extract-ujte sadržaj _Student01.zip fajla u folder projekta</a:t>
            </a:r>
          </a:p>
          <a:p>
            <a:r>
              <a:rPr lang="sr-Latn-RS" dirty="0"/>
              <a:t>Fajl u root folderu – requirements.txt je skup svih biblioteka koje ce vam trebati u projektu</a:t>
            </a:r>
          </a:p>
          <a:p>
            <a:r>
              <a:rPr lang="sr-Latn-RS" dirty="0"/>
              <a:t>Moguće je da će vam pyCharm reci da vam nije instalirano nešto iz datog requirements.txt pa vi izaberite da instalirate</a:t>
            </a:r>
          </a:p>
          <a:p>
            <a:r>
              <a:rPr lang="sr-Latn-RS" dirty="0"/>
              <a:t>Ukoliko nije tako, otvorite terminal u Pycharmu (bude u donjem dijelu) i pokrenite:</a:t>
            </a:r>
          </a:p>
          <a:p>
            <a:r>
              <a:rPr lang="sr-Latn-RS" dirty="0"/>
              <a:t>	pip install –r requirements.txt</a:t>
            </a:r>
          </a:p>
          <a:p>
            <a:r>
              <a:rPr lang="sr-Latn-RS" dirty="0"/>
              <a:t>Ovo je uobičajena radnja kada god se instalira neki projekat kod sebe ili kod korisnika.</a:t>
            </a:r>
          </a:p>
          <a:p>
            <a:r>
              <a:rPr lang="sr-Latn-RS" dirty="0"/>
              <a:t>Pošto je Pzcharm prilikom kreiranja projekta vec napravio virtualno okruzenje, ovaj pip install vam neće instalirati u vaš izvorni pajton, nego samo u taj pajton iz virtualnog okruženja. Što je dobro</a:t>
            </a:r>
          </a:p>
          <a:p>
            <a:r>
              <a:rPr lang="sr-Latn-RS" dirty="0"/>
              <a:t>Poslije toga možete pokrenuti main.py kao i py.test</a:t>
            </a:r>
          </a:p>
          <a:p>
            <a:r>
              <a:rPr lang="sr-Latn-RS" dirty="0"/>
              <a:t>Bitnije je ipak da ga prvo malo pregledate i jedan i drugi i shvatite šta se radi</a:t>
            </a:r>
          </a:p>
          <a:p>
            <a:endParaRPr lang="sr-Latn-RS" dirty="0"/>
          </a:p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526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Pokrenuti testove</a:t>
            </a:r>
          </a:p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711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Pokrenuti testove</a:t>
            </a:r>
          </a:p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9746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</a:t>
            </a:r>
            <a:r>
              <a:rPr lang="en-US" dirty="0" err="1"/>
              <a:t>ce</a:t>
            </a:r>
            <a:r>
              <a:rPr lang="en-US" dirty="0"/>
              <a:t> se </a:t>
            </a:r>
            <a:r>
              <a:rPr lang="en-US" dirty="0" err="1"/>
              <a:t>izvrsiti</a:t>
            </a:r>
            <a:r>
              <a:rPr lang="en-US" dirty="0"/>
              <a:t> </a:t>
            </a:r>
            <a:r>
              <a:rPr lang="en-US" dirty="0" err="1"/>
              <a:t>onoliko</a:t>
            </a:r>
            <a:r>
              <a:rPr lang="en-US" dirty="0"/>
              <a:t> puta Koliko </a:t>
            </a:r>
            <a:r>
              <a:rPr lang="en-US" dirty="0" err="1"/>
              <a:t>ima</a:t>
            </a:r>
            <a:r>
              <a:rPr lang="en-US" dirty="0"/>
              <a:t> </a:t>
            </a:r>
            <a:r>
              <a:rPr lang="en-US" dirty="0" err="1"/>
              <a:t>clanova</a:t>
            </a:r>
            <a:r>
              <a:rPr lang="en-US" dirty="0"/>
              <a:t> u </a:t>
            </a:r>
            <a:r>
              <a:rPr lang="en-US" dirty="0" err="1"/>
              <a:t>listi</a:t>
            </a:r>
            <a:endParaRPr lang="en-US" dirty="0"/>
          </a:p>
          <a:p>
            <a:r>
              <a:rPr lang="en-US" dirty="0" err="1"/>
              <a:t>Prvi</a:t>
            </a:r>
            <a:r>
              <a:rPr lang="en-US" dirty="0"/>
              <a:t> parameter </a:t>
            </a:r>
            <a:r>
              <a:rPr lang="en-US" dirty="0" err="1"/>
              <a:t>opisuje</a:t>
            </a:r>
            <a:r>
              <a:rPr lang="en-US" dirty="0"/>
              <a:t> </a:t>
            </a:r>
            <a:r>
              <a:rPr lang="en-US" dirty="0" err="1"/>
              <a:t>kako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se </a:t>
            </a:r>
            <a:r>
              <a:rPr lang="en-US" dirty="0" err="1"/>
              <a:t>parsirati</a:t>
            </a:r>
            <a:r>
              <a:rPr lang="en-US" dirty="0"/>
              <a:t> tuple </a:t>
            </a:r>
            <a:r>
              <a:rPr lang="en-US" dirty="0" err="1"/>
              <a:t>clanovi</a:t>
            </a:r>
            <a:r>
              <a:rPr lang="en-US" dirty="0"/>
              <a:t> </a:t>
            </a:r>
            <a:r>
              <a:rPr lang="en-US" dirty="0" err="1"/>
              <a:t>liste</a:t>
            </a:r>
            <a:r>
              <a:rPr lang="en-US" dirty="0"/>
              <a:t> -  u </a:t>
            </a:r>
            <a:r>
              <a:rPr lang="en-US" dirty="0" err="1"/>
              <a:t>nasem</a:t>
            </a:r>
            <a:r>
              <a:rPr lang="en-US" dirty="0"/>
              <a:t> </a:t>
            </a:r>
            <a:r>
              <a:rPr lang="en-US" dirty="0" err="1"/>
              <a:t>slucaju</a:t>
            </a:r>
            <a:r>
              <a:rPr lang="en-US" dirty="0"/>
              <a:t> </a:t>
            </a:r>
            <a:r>
              <a:rPr lang="en-US" dirty="0" err="1"/>
              <a:t>prvi</a:t>
            </a:r>
            <a:r>
              <a:rPr lang="en-US" dirty="0"/>
              <a:t> parameter po </a:t>
            </a:r>
            <a:r>
              <a:rPr lang="en-US" dirty="0" err="1"/>
              <a:t>imenu</a:t>
            </a:r>
            <a:r>
              <a:rPr lang="en-US" dirty="0"/>
              <a:t> input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imati</a:t>
            </a:r>
            <a:r>
              <a:rPr lang="en-US" dirty="0"/>
              <a:t> </a:t>
            </a:r>
            <a:r>
              <a:rPr lang="en-US" dirty="0" err="1"/>
              <a:t>stringovnu</a:t>
            </a:r>
            <a:r>
              <a:rPr lang="en-US" dirty="0"/>
              <a:t> </a:t>
            </a:r>
            <a:r>
              <a:rPr lang="en-US" dirty="0" err="1"/>
              <a:t>vrijednost</a:t>
            </a:r>
            <a:r>
              <a:rPr lang="en-US" dirty="0"/>
              <a:t> “3+5”, a </a:t>
            </a:r>
            <a:r>
              <a:rPr lang="en-US" dirty="0" err="1"/>
              <a:t>drugi</a:t>
            </a:r>
            <a:r>
              <a:rPr lang="en-US" dirty="0"/>
              <a:t> parameter, po </a:t>
            </a:r>
            <a:r>
              <a:rPr lang="en-US" dirty="0" err="1"/>
              <a:t>imenu</a:t>
            </a:r>
            <a:r>
              <a:rPr lang="en-US" dirty="0"/>
              <a:t> expected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imati</a:t>
            </a:r>
            <a:r>
              <a:rPr lang="en-US" dirty="0"/>
              <a:t> </a:t>
            </a:r>
            <a:r>
              <a:rPr lang="en-US" dirty="0" err="1"/>
              <a:t>vrijednost</a:t>
            </a:r>
            <a:r>
              <a:rPr lang="en-US" dirty="0"/>
              <a:t> 8.</a:t>
            </a:r>
          </a:p>
          <a:p>
            <a:r>
              <a:rPr lang="en-US" dirty="0"/>
              <a:t>M</a:t>
            </a:r>
            <a:r>
              <a:rPr lang="sr-Latn-RS" dirty="0"/>
              <a:t>ark.xfail kada</a:t>
            </a:r>
            <a:r>
              <a:rPr lang="sr-Latn-RS" baseline="0" dirty="0"/>
              <a:t> se ocekuje da test padne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7916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278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Primjeri</a:t>
            </a:r>
            <a:r>
              <a:rPr lang="en-US" dirty="0"/>
              <a:t> - https://www.sphinx-doc.org/en/master/usage/extensions/example_google.html#example-google</a:t>
            </a:r>
          </a:p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2436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2776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9534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https://sphinxcontrib-napoleon.readthedocs.io/en/latest/example_numpy.html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2372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3863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Bukvalno</a:t>
            </a:r>
            <a:r>
              <a:rPr lang="en-US" dirty="0"/>
              <a:t> u </a:t>
            </a:r>
            <a:r>
              <a:rPr lang="en-US" dirty="0" err="1"/>
              <a:t>nekom</a:t>
            </a:r>
            <a:r>
              <a:rPr lang="en-US" dirty="0"/>
              <a:t> REPL Python </a:t>
            </a:r>
            <a:r>
              <a:rPr lang="en-US" dirty="0" err="1"/>
              <a:t>alatu</a:t>
            </a:r>
            <a:r>
              <a:rPr lang="en-US" dirty="0"/>
              <a:t> </a:t>
            </a:r>
            <a:r>
              <a:rPr lang="en-US" dirty="0" err="1"/>
              <a:t>otkuca</a:t>
            </a:r>
            <a:r>
              <a:rPr lang="sr-Latn-RS" dirty="0"/>
              <a:t>š nekoliko specifičnih izvršavanja funkcije i onda to kopiraš: SVE i komandu i output!!!!</a:t>
            </a:r>
            <a:endParaRPr lang="en-US" dirty="0"/>
          </a:p>
          <a:p>
            <a:r>
              <a:rPr lang="en-US" dirty="0" err="1"/>
              <a:t>Pokretanje</a:t>
            </a:r>
            <a:r>
              <a:rPr lang="en-US" dirty="0"/>
              <a:t> </a:t>
            </a:r>
            <a:r>
              <a:rPr lang="en-US" dirty="0" err="1"/>
              <a:t>doctest</a:t>
            </a:r>
            <a:r>
              <a:rPr lang="en-US" dirty="0"/>
              <a:t> </a:t>
            </a:r>
            <a:r>
              <a:rPr lang="en-US" dirty="0" err="1"/>
              <a:t>testova</a:t>
            </a:r>
            <a:r>
              <a:rPr lang="en-US" dirty="0"/>
              <a:t>:</a:t>
            </a:r>
          </a:p>
          <a:p>
            <a:r>
              <a:rPr lang="sr-Latn-RS" dirty="0"/>
              <a:t>pytest --doctest-modules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70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Ovako sada izgleda podfolder api-docs u Projektu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1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sr-Latn-RS" dirty="0"/>
              <a:t>Uglavnom se koristi dužina veća od 79, zbog veličine ekrana, sada je 100 ili čak 120. Ipak ne više, jer često developeri koriste dva editor bloka jedan do drugog.</a:t>
            </a: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9" name="Google Shape;359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248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8881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Mozda setup.py da iskomentarisemo – to je onaj setup tools 57 slajd prvi dan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70649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65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PyCharm ima automatski ukljucenu PEP8 validaciju i u settings se mogu poboljšati, na primjer izbaciti poneki </a:t>
            </a:r>
            <a:r>
              <a:rPr lang="sr-Latn-RS" i="1" dirty="0"/>
              <a:t>rule</a:t>
            </a:r>
            <a:r>
              <a:rPr lang="sr-Latn-RS" i="0" dirty="0"/>
              <a:t> ili ga malo izmijeniti</a:t>
            </a:r>
          </a:p>
          <a:p>
            <a:r>
              <a:rPr lang="sr-Latn-RS" i="0" dirty="0"/>
              <a:t>Pošto ima uključeno, već ste možda i prepoznali kako obilježava postojanje nekog </a:t>
            </a:r>
            <a:r>
              <a:rPr lang="sr-Latn-RS" i="1" dirty="0"/>
              <a:t>violationa</a:t>
            </a:r>
            <a:r>
              <a:rPr lang="sr-Latn-RS" i="0" dirty="0"/>
              <a:t> – potrebno je samo </a:t>
            </a:r>
            <a:r>
              <a:rPr lang="sr-Latn-RS" i="1" dirty="0"/>
              <a:t>hover</a:t>
            </a:r>
            <a:r>
              <a:rPr lang="sr-Latn-RS" i="0" dirty="0"/>
              <a:t>ovati mišem i ispisaće se šta ne valja. Drugi način je da se u donjem dijelu IDE, tamo gdje je Terminal, pronađe i view Problems- on sadrži sve probleme u kodu, pa i PEP8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0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Pokrenite svaki sa help opcijom, pa vidite šta sve ima. Neki mogu i da preformatiraju kod ili da isprave greške.</a:t>
            </a:r>
          </a:p>
          <a:p>
            <a:r>
              <a:rPr lang="sr-Latn-RS" dirty="0"/>
              <a:t>Odaberite jedan, a Moj favorit je flake8</a:t>
            </a:r>
          </a:p>
          <a:p>
            <a:r>
              <a:rPr lang="sr-Latn-RS" dirty="0"/>
              <a:t>Ovo pip install ne treba da ide u requirements.txt jer to nisu biblioteke koje su potrebne za pokretanje programa, nego za kvalitetniji kod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114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Vracanje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analiza</a:t>
            </a:r>
            <a:r>
              <a:rPr lang="en-US" dirty="0"/>
              <a:t> </a:t>
            </a:r>
            <a:r>
              <a:rPr lang="en-US" dirty="0" err="1"/>
              <a:t>koda</a:t>
            </a:r>
            <a:r>
              <a:rPr lang="en-US" baseline="0" dirty="0"/>
              <a:t> </a:t>
            </a:r>
            <a:r>
              <a:rPr lang="en-US" baseline="0" dirty="0" err="1"/>
              <a:t>iznova</a:t>
            </a:r>
            <a:r>
              <a:rPr lang="en-US" baseline="0" dirty="0"/>
              <a:t> </a:t>
            </a:r>
            <a:r>
              <a:rPr lang="en-US" baseline="0" dirty="0" err="1"/>
              <a:t>i</a:t>
            </a:r>
            <a:r>
              <a:rPr lang="en-US" baseline="0" dirty="0"/>
              <a:t> </a:t>
            </a:r>
            <a:r>
              <a:rPr lang="en-US" baseline="0" dirty="0" err="1"/>
              <a:t>iznova</a:t>
            </a:r>
            <a:r>
              <a:rPr lang="en-US" baseline="0" dirty="0"/>
              <a:t> u </a:t>
            </a:r>
            <a:r>
              <a:rPr lang="en-US" baseline="0" dirty="0" err="1"/>
              <a:t>slucaju</a:t>
            </a:r>
            <a:r>
              <a:rPr lang="en-US" baseline="0" dirty="0"/>
              <a:t> </a:t>
            </a:r>
            <a:r>
              <a:rPr lang="en-US" baseline="0" dirty="0" err="1"/>
              <a:t>vecih</a:t>
            </a:r>
            <a:r>
              <a:rPr lang="en-US" baseline="0" dirty="0"/>
              <a:t> </a:t>
            </a:r>
            <a:r>
              <a:rPr lang="en-US" baseline="0" dirty="0" err="1"/>
              <a:t>izm</a:t>
            </a:r>
            <a:r>
              <a:rPr lang="sr-Cyrl-RS" baseline="0" dirty="0"/>
              <a:t>ј</a:t>
            </a:r>
            <a:r>
              <a:rPr lang="en-US" baseline="0" dirty="0" err="1"/>
              <a:t>ena</a:t>
            </a:r>
            <a:r>
              <a:rPr lang="en-US" baseline="0" dirty="0"/>
              <a:t>.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91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C7E5F2-7077-4B6F-A1C7-302B710BCD20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60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7"/>
          <p:cNvGrpSpPr>
            <a:grpSpLocks/>
          </p:cNvGrpSpPr>
          <p:nvPr/>
        </p:nvGrpSpPr>
        <p:grpSpPr bwMode="auto">
          <a:xfrm>
            <a:off x="0" y="0"/>
            <a:ext cx="9144000" cy="6867525"/>
            <a:chOff x="0" y="0"/>
            <a:chExt cx="9144000" cy="6867525"/>
          </a:xfrm>
        </p:grpSpPr>
        <p:grpSp>
          <p:nvGrpSpPr>
            <p:cNvPr id="5" name="Group 26"/>
            <p:cNvGrpSpPr>
              <a:grpSpLocks/>
            </p:cNvGrpSpPr>
            <p:nvPr/>
          </p:nvGrpSpPr>
          <p:grpSpPr bwMode="auto"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12" name="Freeform 17"/>
              <p:cNvSpPr>
                <a:spLocks/>
              </p:cNvSpPr>
              <p:nvPr/>
            </p:nvSpPr>
            <p:spPr bwMode="auto">
              <a:xfrm>
                <a:off x="7540625" y="0"/>
                <a:ext cx="1603375" cy="6858000"/>
              </a:xfrm>
              <a:custGeom>
                <a:avLst/>
                <a:gdLst/>
                <a:ahLst/>
                <a:cxnLst>
                  <a:cxn ang="0">
                    <a:pos x="502" y="0"/>
                  </a:cxn>
                  <a:cxn ang="0">
                    <a:pos x="93" y="0"/>
                  </a:cxn>
                  <a:cxn ang="0">
                    <a:pos x="0" y="3168"/>
                  </a:cxn>
                  <a:cxn ang="0">
                    <a:pos x="502" y="3168"/>
                  </a:cxn>
                  <a:cxn ang="0">
                    <a:pos x="502" y="0"/>
                  </a:cxn>
                </a:cxnLst>
                <a:rect l="0" t="0" r="r" b="b"/>
                <a:pathLst>
                  <a:path w="502" h="3168">
                    <a:moveTo>
                      <a:pt x="502" y="0"/>
                    </a:moveTo>
                    <a:cubicBezTo>
                      <a:pt x="93" y="0"/>
                      <a:pt x="93" y="0"/>
                      <a:pt x="93" y="0"/>
                    </a:cubicBezTo>
                    <a:cubicBezTo>
                      <a:pt x="146" y="383"/>
                      <a:pt x="323" y="1900"/>
                      <a:pt x="0" y="3168"/>
                    </a:cubicBezTo>
                    <a:cubicBezTo>
                      <a:pt x="502" y="3168"/>
                      <a:pt x="502" y="3168"/>
                      <a:pt x="502" y="3168"/>
                    </a:cubicBezTo>
                    <a:lnTo>
                      <a:pt x="50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EFB32F"/>
                  </a:gs>
                  <a:gs pos="100000">
                    <a:srgbClr val="EF792F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grpSp>
            <p:nvGrpSpPr>
              <p:cNvPr id="13" name="Group 25"/>
              <p:cNvGrpSpPr>
                <a:grpSpLocks/>
              </p:cNvGrpSpPr>
              <p:nvPr/>
            </p:nvGrpSpPr>
            <p:grpSpPr bwMode="auto">
              <a:xfrm>
                <a:off x="0" y="0"/>
                <a:ext cx="9144000" cy="1958975"/>
                <a:chOff x="0" y="0"/>
                <a:chExt cx="9144000" cy="1958975"/>
              </a:xfrm>
            </p:grpSpPr>
            <p:sp>
              <p:nvSpPr>
                <p:cNvPr id="14" name="Freeform 2"/>
                <p:cNvSpPr>
                  <a:spLocks/>
                </p:cNvSpPr>
                <p:nvPr/>
              </p:nvSpPr>
              <p:spPr bwMode="auto">
                <a:xfrm flipH="1">
                  <a:off x="0" y="0"/>
                  <a:ext cx="9144000" cy="190817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627"/>
                    </a:cxn>
                    <a:cxn ang="0">
                      <a:pos x="2168" y="276"/>
                    </a:cxn>
                    <a:cxn ang="0">
                      <a:pos x="3168" y="242"/>
                    </a:cxn>
                    <a:cxn ang="0">
                      <a:pos x="3168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3168" h="627">
                      <a:moveTo>
                        <a:pt x="0" y="0"/>
                      </a:moveTo>
                      <a:cubicBezTo>
                        <a:pt x="0" y="627"/>
                        <a:pt x="0" y="627"/>
                        <a:pt x="0" y="627"/>
                      </a:cubicBezTo>
                      <a:cubicBezTo>
                        <a:pt x="731" y="409"/>
                        <a:pt x="1853" y="296"/>
                        <a:pt x="2168" y="276"/>
                      </a:cubicBezTo>
                      <a:cubicBezTo>
                        <a:pt x="2610" y="249"/>
                        <a:pt x="2951" y="243"/>
                        <a:pt x="3168" y="242"/>
                      </a:cubicBezTo>
                      <a:cubicBezTo>
                        <a:pt x="3168" y="0"/>
                        <a:pt x="3168" y="0"/>
                        <a:pt x="316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6F6185"/>
                </a:soli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</a:endParaRPr>
                </a:p>
              </p:txBody>
            </p:sp>
            <p:grpSp>
              <p:nvGrpSpPr>
                <p:cNvPr id="15" name="Group 9"/>
                <p:cNvGrpSpPr>
                  <a:grpSpLocks/>
                </p:cNvGrpSpPr>
                <p:nvPr/>
              </p:nvGrpSpPr>
              <p:grpSpPr bwMode="auto">
                <a:xfrm flipH="1">
                  <a:off x="0" y="457200"/>
                  <a:ext cx="9144000" cy="1501775"/>
                  <a:chOff x="-13" y="149"/>
                  <a:chExt cx="15120" cy="2367"/>
                </a:xfrm>
              </p:grpSpPr>
              <p:grpSp>
                <p:nvGrpSpPr>
                  <p:cNvPr id="16" name="Group 10"/>
                  <p:cNvGrpSpPr>
                    <a:grpSpLocks/>
                  </p:cNvGrpSpPr>
                  <p:nvPr/>
                </p:nvGrpSpPr>
                <p:grpSpPr bwMode="auto">
                  <a:xfrm>
                    <a:off x="-13" y="149"/>
                    <a:ext cx="15120" cy="2367"/>
                    <a:chOff x="-13" y="779"/>
                    <a:chExt cx="15120" cy="2367"/>
                  </a:xfrm>
                </p:grpSpPr>
                <p:sp>
                  <p:nvSpPr>
                    <p:cNvPr id="18" name="Freeform 11"/>
                    <p:cNvSpPr>
                      <a:spLocks/>
                    </p:cNvSpPr>
                    <p:nvPr/>
                  </p:nvSpPr>
                  <p:spPr bwMode="auto">
                    <a:xfrm>
                      <a:off x="-13" y="942"/>
                      <a:ext cx="11962" cy="2027"/>
                    </a:xfrm>
                    <a:custGeom>
                      <a:avLst/>
                      <a:gdLst/>
                      <a:ahLst/>
                      <a:cxnLst>
                        <a:cxn ang="0">
                          <a:pos x="0" y="423"/>
                        </a:cxn>
                        <a:cxn ang="0">
                          <a:pos x="3171" y="57"/>
                        </a:cxn>
                      </a:cxnLst>
                      <a:rect l="0" t="0" r="r" b="b"/>
                      <a:pathLst>
                        <a:path w="3171" h="423">
                          <a:moveTo>
                            <a:pt x="0" y="423"/>
                          </a:moveTo>
                          <a:cubicBezTo>
                            <a:pt x="1374" y="0"/>
                            <a:pt x="2711" y="30"/>
                            <a:pt x="3171" y="57"/>
                          </a:cubicBezTo>
                        </a:path>
                      </a:pathLst>
                    </a:custGeom>
                    <a:noFill/>
                    <a:ln w="6376">
                      <a:solidFill>
                        <a:srgbClr val="FFFFFE"/>
                      </a:solidFill>
                      <a:miter lim="800000"/>
                      <a:headEnd/>
                      <a:tailEnd/>
                    </a:ln>
                    <a:effectLst/>
                  </p:spPr>
                  <p:txBody>
                    <a:bodyPr/>
                    <a:lstStyle/>
                    <a:p>
                      <a:pPr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>
                        <a:latin typeface="+mn-lt"/>
                      </a:endParaRPr>
                    </a:p>
                  </p:txBody>
                </p:sp>
                <p:grpSp>
                  <p:nvGrpSpPr>
                    <p:cNvPr id="19" name="Group 1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-13" y="779"/>
                      <a:ext cx="15120" cy="2367"/>
                      <a:chOff x="360" y="1151"/>
                      <a:chExt cx="15120" cy="2367"/>
                    </a:xfrm>
                  </p:grpSpPr>
                  <p:sp>
                    <p:nvSpPr>
                      <p:cNvPr id="20" name="Freeform 13"/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60" y="1151"/>
                        <a:ext cx="15120" cy="2042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0" y="426"/>
                          </a:cxn>
                          <a:cxn ang="0">
                            <a:pos x="3171" y="56"/>
                          </a:cxn>
                        </a:cxnLst>
                        <a:rect l="0" t="0" r="r" b="b"/>
                        <a:pathLst>
                          <a:path w="3171" h="426">
                            <a:moveTo>
                              <a:pt x="0" y="426"/>
                            </a:moveTo>
                            <a:cubicBezTo>
                              <a:pt x="1377" y="0"/>
                              <a:pt x="2716" y="29"/>
                              <a:pt x="3171" y="56"/>
                            </a:cubicBezTo>
                          </a:path>
                        </a:pathLst>
                      </a:custGeom>
                      <a:noFill/>
                      <a:ln w="6376">
                        <a:solidFill>
                          <a:srgbClr val="EFB32F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  <p:txBody>
                      <a:bodyPr/>
                      <a:lstStyle/>
                      <a:p>
                        <a:pPr fontAlgn="auto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>
                          <a:latin typeface="+mn-lt"/>
                        </a:endParaRPr>
                      </a:p>
                    </p:txBody>
                  </p:sp>
                  <p:sp>
                    <p:nvSpPr>
                      <p:cNvPr id="21" name="Freeform 14"/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60" y="1314"/>
                        <a:ext cx="15120" cy="2027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0" y="423"/>
                          </a:cxn>
                          <a:cxn ang="0">
                            <a:pos x="3171" y="57"/>
                          </a:cxn>
                        </a:cxnLst>
                        <a:rect l="0" t="0" r="r" b="b"/>
                        <a:pathLst>
                          <a:path w="3171" h="423">
                            <a:moveTo>
                              <a:pt x="0" y="423"/>
                            </a:moveTo>
                            <a:cubicBezTo>
                              <a:pt x="1374" y="0"/>
                              <a:pt x="2711" y="30"/>
                              <a:pt x="3171" y="57"/>
                            </a:cubicBezTo>
                          </a:path>
                        </a:pathLst>
                      </a:custGeom>
                      <a:noFill/>
                      <a:ln w="6376">
                        <a:solidFill>
                          <a:srgbClr val="FFFFFE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  <p:txBody>
                      <a:bodyPr/>
                      <a:lstStyle/>
                      <a:p>
                        <a:pPr fontAlgn="auto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>
                          <a:latin typeface="+mn-lt"/>
                        </a:endParaRPr>
                      </a:p>
                    </p:txBody>
                  </p:sp>
                  <p:sp>
                    <p:nvSpPr>
                      <p:cNvPr id="22" name="Freeform 15"/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60" y="1471"/>
                        <a:ext cx="15120" cy="2047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0" y="427"/>
                          </a:cxn>
                          <a:cxn ang="0">
                            <a:pos x="3171" y="52"/>
                          </a:cxn>
                        </a:cxnLst>
                        <a:rect l="0" t="0" r="r" b="b"/>
                        <a:pathLst>
                          <a:path w="3171" h="427">
                            <a:moveTo>
                              <a:pt x="0" y="427"/>
                            </a:moveTo>
                            <a:cubicBezTo>
                              <a:pt x="1369" y="0"/>
                              <a:pt x="2702" y="25"/>
                              <a:pt x="3171" y="52"/>
                            </a:cubicBezTo>
                          </a:path>
                        </a:pathLst>
                      </a:custGeom>
                      <a:noFill/>
                      <a:ln w="6376">
                        <a:solidFill>
                          <a:srgbClr val="EFB32F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  <p:txBody>
                      <a:bodyPr/>
                      <a:lstStyle/>
                      <a:p>
                        <a:pPr fontAlgn="auto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>
                          <a:latin typeface="+mn-lt"/>
                        </a:endParaRPr>
                      </a:p>
                    </p:txBody>
                  </p:sp>
                </p:grpSp>
              </p:grpSp>
              <p:sp>
                <p:nvSpPr>
                  <p:cNvPr id="17" name="Freeform 16"/>
                  <p:cNvSpPr>
                    <a:spLocks/>
                  </p:cNvSpPr>
                  <p:nvPr/>
                </p:nvSpPr>
                <p:spPr bwMode="auto">
                  <a:xfrm>
                    <a:off x="-13" y="317"/>
                    <a:ext cx="15120" cy="2114"/>
                  </a:xfrm>
                  <a:custGeom>
                    <a:avLst/>
                    <a:gdLst/>
                    <a:ahLst/>
                    <a:cxnLst>
                      <a:cxn ang="0">
                        <a:pos x="0" y="441"/>
                      </a:cxn>
                      <a:cxn ang="0">
                        <a:pos x="3171" y="37"/>
                      </a:cxn>
                    </a:cxnLst>
                    <a:rect l="0" t="0" r="r" b="b"/>
                    <a:pathLst>
                      <a:path w="3171" h="441">
                        <a:moveTo>
                          <a:pt x="0" y="441"/>
                        </a:moveTo>
                        <a:cubicBezTo>
                          <a:pt x="1372" y="0"/>
                          <a:pt x="2713" y="16"/>
                          <a:pt x="3171" y="37"/>
                        </a:cubicBezTo>
                      </a:path>
                    </a:pathLst>
                  </a:custGeom>
                  <a:noFill/>
                  <a:ln w="6376">
                    <a:solidFill>
                      <a:srgbClr val="FFFFFE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>
                      <a:latin typeface="+mn-lt"/>
                    </a:endParaRPr>
                  </a:p>
                </p:txBody>
              </p:sp>
            </p:grpSp>
          </p:grpSp>
        </p:grpSp>
        <p:grpSp>
          <p:nvGrpSpPr>
            <p:cNvPr id="6" name="Group 19"/>
            <p:cNvGrpSpPr>
              <a:grpSpLocks/>
            </p:cNvGrpSpPr>
            <p:nvPr/>
          </p:nvGrpSpPr>
          <p:grpSpPr bwMode="auto">
            <a:xfrm>
              <a:off x="7512060" y="9525"/>
              <a:ext cx="1403350" cy="6858000"/>
              <a:chOff x="21532" y="360"/>
              <a:chExt cx="2157" cy="15120"/>
            </a:xfrm>
          </p:grpSpPr>
          <p:sp>
            <p:nvSpPr>
              <p:cNvPr id="7" name="Freeform 6"/>
              <p:cNvSpPr>
                <a:spLocks/>
              </p:cNvSpPr>
              <p:nvPr/>
            </p:nvSpPr>
            <p:spPr bwMode="auto">
              <a:xfrm>
                <a:off x="21532" y="360"/>
                <a:ext cx="1854" cy="15120"/>
              </a:xfrm>
              <a:custGeom>
                <a:avLst/>
                <a:gdLst/>
                <a:ahLst/>
                <a:cxnLst>
                  <a:cxn ang="0">
                    <a:pos x="101" y="0"/>
                  </a:cxn>
                  <a:cxn ang="0">
                    <a:pos x="0" y="3172"/>
                  </a:cxn>
                </a:cxnLst>
                <a:rect l="0" t="0" r="r" b="b"/>
                <a:pathLst>
                  <a:path w="387" h="3172">
                    <a:moveTo>
                      <a:pt x="101" y="0"/>
                    </a:moveTo>
                    <a:cubicBezTo>
                      <a:pt x="387" y="1404"/>
                      <a:pt x="122" y="2697"/>
                      <a:pt x="0" y="3172"/>
                    </a:cubicBezTo>
                  </a:path>
                </a:pathLst>
              </a:custGeom>
              <a:noFill/>
              <a:ln w="6350">
                <a:solidFill>
                  <a:srgbClr val="FFFFFE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21886" y="360"/>
                <a:ext cx="1601" cy="151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" y="3172"/>
                  </a:cxn>
                </a:cxnLst>
                <a:rect l="0" t="0" r="r" b="b"/>
                <a:pathLst>
                  <a:path w="334" h="3172">
                    <a:moveTo>
                      <a:pt x="0" y="0"/>
                    </a:moveTo>
                    <a:cubicBezTo>
                      <a:pt x="334" y="1375"/>
                      <a:pt x="126" y="2664"/>
                      <a:pt x="16" y="3172"/>
                    </a:cubicBezTo>
                  </a:path>
                </a:pathLst>
              </a:custGeom>
              <a:noFill/>
              <a:ln w="6350">
                <a:solidFill>
                  <a:srgbClr val="FFFFFE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22064" y="360"/>
                <a:ext cx="1625" cy="15120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0" y="3172"/>
                  </a:cxn>
                </a:cxnLst>
                <a:rect l="0" t="0" r="r" b="b"/>
                <a:pathLst>
                  <a:path w="339" h="3172">
                    <a:moveTo>
                      <a:pt x="21" y="0"/>
                    </a:moveTo>
                    <a:cubicBezTo>
                      <a:pt x="339" y="1377"/>
                      <a:pt x="116" y="2664"/>
                      <a:pt x="0" y="3172"/>
                    </a:cubicBezTo>
                  </a:path>
                </a:pathLst>
              </a:custGeom>
              <a:noFill/>
              <a:ln w="6350">
                <a:solidFill>
                  <a:srgbClr val="EFB32F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sp>
            <p:nvSpPr>
              <p:cNvPr id="10" name="Freeform 9"/>
              <p:cNvSpPr>
                <a:spLocks/>
              </p:cNvSpPr>
              <p:nvPr/>
            </p:nvSpPr>
            <p:spPr bwMode="auto">
              <a:xfrm>
                <a:off x="21864" y="360"/>
                <a:ext cx="1642" cy="15120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0" y="3172"/>
                  </a:cxn>
                </a:cxnLst>
                <a:rect l="0" t="0" r="r" b="b"/>
                <a:pathLst>
                  <a:path w="343" h="3172">
                    <a:moveTo>
                      <a:pt x="28" y="0"/>
                    </a:moveTo>
                    <a:cubicBezTo>
                      <a:pt x="343" y="1379"/>
                      <a:pt x="117" y="2666"/>
                      <a:pt x="0" y="3172"/>
                    </a:cubicBezTo>
                  </a:path>
                </a:pathLst>
              </a:custGeom>
              <a:noFill/>
              <a:ln w="6350">
                <a:solidFill>
                  <a:srgbClr val="FFFFFE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sp>
            <p:nvSpPr>
              <p:cNvPr id="11" name="Freeform 10"/>
              <p:cNvSpPr>
                <a:spLocks/>
              </p:cNvSpPr>
              <p:nvPr/>
            </p:nvSpPr>
            <p:spPr bwMode="auto">
              <a:xfrm>
                <a:off x="21703" y="360"/>
                <a:ext cx="1620" cy="151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172"/>
                  </a:cxn>
                </a:cxnLst>
                <a:rect l="0" t="0" r="r" b="b"/>
                <a:pathLst>
                  <a:path w="338" h="3172">
                    <a:moveTo>
                      <a:pt x="20" y="0"/>
                    </a:moveTo>
                    <a:cubicBezTo>
                      <a:pt x="338" y="1378"/>
                      <a:pt x="116" y="2664"/>
                      <a:pt x="0" y="3172"/>
                    </a:cubicBezTo>
                  </a:path>
                </a:pathLst>
              </a:custGeom>
              <a:noFill/>
              <a:ln w="6350">
                <a:solidFill>
                  <a:srgbClr val="EFB32F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</p:grpSp>
      </p:grpSp>
      <p:pic>
        <p:nvPicPr>
          <p:cNvPr id="23" name="Picture 4" descr="logo RT-RK"/>
          <p:cNvPicPr>
            <a:picLocks noChangeAspect="1" noChangeArrowheads="1"/>
          </p:cNvPicPr>
          <p:nvPr/>
        </p:nvPicPr>
        <p:blipFill>
          <a:blip r:embed="rId2" cstate="print">
            <a:lum bright="10000"/>
          </a:blip>
          <a:srcRect/>
          <a:stretch>
            <a:fillRect/>
          </a:stretch>
        </p:blipFill>
        <p:spPr bwMode="auto">
          <a:xfrm>
            <a:off x="6080125" y="1643063"/>
            <a:ext cx="1920875" cy="160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40"/>
          <p:cNvSpPr>
            <a:spLocks noChangeShapeType="1"/>
          </p:cNvSpPr>
          <p:nvPr/>
        </p:nvSpPr>
        <p:spPr bwMode="auto">
          <a:xfrm>
            <a:off x="428625" y="3124200"/>
            <a:ext cx="5486400" cy="0"/>
          </a:xfrm>
          <a:prstGeom prst="line">
            <a:avLst/>
          </a:prstGeom>
          <a:noFill/>
          <a:ln w="1270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6760" y="1425600"/>
            <a:ext cx="5400000" cy="1470025"/>
          </a:xfrm>
        </p:spPr>
        <p:txBody>
          <a:bodyPr/>
          <a:lstStyle>
            <a:lvl1pPr algn="r">
              <a:defRPr sz="3600" cap="all" baseline="0">
                <a:solidFill>
                  <a:srgbClr val="EFB1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16" y="3351600"/>
            <a:ext cx="6480000" cy="1752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rgbClr val="6F6185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E38D5F-FFE5-4B48-B8C0-742E6B652F1F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9C9967-5BF2-4884-B474-C5829F26C2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68816A-85C3-4B43-AE27-95A92D841668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220B1C-665B-473C-BD81-EE8835103F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CE5C73-EDE5-44DF-A732-99E04700F625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6CAC0A-1F3C-4A4F-8D6F-EC5DDE379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7" descr="RT-RK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24438" y="1285875"/>
            <a:ext cx="30480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Group 27"/>
          <p:cNvGrpSpPr>
            <a:grpSpLocks/>
          </p:cNvGrpSpPr>
          <p:nvPr/>
        </p:nvGrpSpPr>
        <p:grpSpPr bwMode="auto">
          <a:xfrm>
            <a:off x="0" y="0"/>
            <a:ext cx="9144000" cy="6867525"/>
            <a:chOff x="0" y="0"/>
            <a:chExt cx="9144000" cy="6867525"/>
          </a:xfrm>
        </p:grpSpPr>
        <p:grpSp>
          <p:nvGrpSpPr>
            <p:cNvPr id="4" name="Group 26"/>
            <p:cNvGrpSpPr>
              <a:grpSpLocks/>
            </p:cNvGrpSpPr>
            <p:nvPr/>
          </p:nvGrpSpPr>
          <p:grpSpPr bwMode="auto"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11" name="Freeform 17"/>
              <p:cNvSpPr>
                <a:spLocks/>
              </p:cNvSpPr>
              <p:nvPr/>
            </p:nvSpPr>
            <p:spPr bwMode="auto">
              <a:xfrm>
                <a:off x="7540625" y="0"/>
                <a:ext cx="1603375" cy="6858000"/>
              </a:xfrm>
              <a:custGeom>
                <a:avLst/>
                <a:gdLst/>
                <a:ahLst/>
                <a:cxnLst>
                  <a:cxn ang="0">
                    <a:pos x="502" y="0"/>
                  </a:cxn>
                  <a:cxn ang="0">
                    <a:pos x="93" y="0"/>
                  </a:cxn>
                  <a:cxn ang="0">
                    <a:pos x="0" y="3168"/>
                  </a:cxn>
                  <a:cxn ang="0">
                    <a:pos x="502" y="3168"/>
                  </a:cxn>
                  <a:cxn ang="0">
                    <a:pos x="502" y="0"/>
                  </a:cxn>
                </a:cxnLst>
                <a:rect l="0" t="0" r="r" b="b"/>
                <a:pathLst>
                  <a:path w="502" h="3168">
                    <a:moveTo>
                      <a:pt x="502" y="0"/>
                    </a:moveTo>
                    <a:cubicBezTo>
                      <a:pt x="93" y="0"/>
                      <a:pt x="93" y="0"/>
                      <a:pt x="93" y="0"/>
                    </a:cubicBezTo>
                    <a:cubicBezTo>
                      <a:pt x="146" y="383"/>
                      <a:pt x="323" y="1900"/>
                      <a:pt x="0" y="3168"/>
                    </a:cubicBezTo>
                    <a:cubicBezTo>
                      <a:pt x="502" y="3168"/>
                      <a:pt x="502" y="3168"/>
                      <a:pt x="502" y="3168"/>
                    </a:cubicBezTo>
                    <a:lnTo>
                      <a:pt x="502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EFB32F"/>
                  </a:gs>
                  <a:gs pos="100000">
                    <a:srgbClr val="EF792F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grpSp>
            <p:nvGrpSpPr>
              <p:cNvPr id="12" name="Group 25"/>
              <p:cNvGrpSpPr>
                <a:grpSpLocks/>
              </p:cNvGrpSpPr>
              <p:nvPr/>
            </p:nvGrpSpPr>
            <p:grpSpPr bwMode="auto">
              <a:xfrm>
                <a:off x="0" y="0"/>
                <a:ext cx="9144000" cy="1958975"/>
                <a:chOff x="0" y="0"/>
                <a:chExt cx="9144000" cy="1958975"/>
              </a:xfrm>
            </p:grpSpPr>
            <p:sp>
              <p:nvSpPr>
                <p:cNvPr id="13" name="Freeform 2"/>
                <p:cNvSpPr>
                  <a:spLocks/>
                </p:cNvSpPr>
                <p:nvPr/>
              </p:nvSpPr>
              <p:spPr bwMode="auto">
                <a:xfrm flipH="1">
                  <a:off x="0" y="0"/>
                  <a:ext cx="9144000" cy="190817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627"/>
                    </a:cxn>
                    <a:cxn ang="0">
                      <a:pos x="2168" y="276"/>
                    </a:cxn>
                    <a:cxn ang="0">
                      <a:pos x="3168" y="242"/>
                    </a:cxn>
                    <a:cxn ang="0">
                      <a:pos x="3168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3168" h="627">
                      <a:moveTo>
                        <a:pt x="0" y="0"/>
                      </a:moveTo>
                      <a:cubicBezTo>
                        <a:pt x="0" y="627"/>
                        <a:pt x="0" y="627"/>
                        <a:pt x="0" y="627"/>
                      </a:cubicBezTo>
                      <a:cubicBezTo>
                        <a:pt x="731" y="409"/>
                        <a:pt x="1853" y="296"/>
                        <a:pt x="2168" y="276"/>
                      </a:cubicBezTo>
                      <a:cubicBezTo>
                        <a:pt x="2610" y="249"/>
                        <a:pt x="2951" y="243"/>
                        <a:pt x="3168" y="242"/>
                      </a:cubicBezTo>
                      <a:cubicBezTo>
                        <a:pt x="3168" y="0"/>
                        <a:pt x="3168" y="0"/>
                        <a:pt x="316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6F6185"/>
                </a:solidFill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+mn-lt"/>
                  </a:endParaRPr>
                </a:p>
              </p:txBody>
            </p:sp>
            <p:grpSp>
              <p:nvGrpSpPr>
                <p:cNvPr id="14" name="Group 9"/>
                <p:cNvGrpSpPr>
                  <a:grpSpLocks/>
                </p:cNvGrpSpPr>
                <p:nvPr/>
              </p:nvGrpSpPr>
              <p:grpSpPr bwMode="auto">
                <a:xfrm flipH="1">
                  <a:off x="0" y="457200"/>
                  <a:ext cx="9144000" cy="1501775"/>
                  <a:chOff x="-13" y="149"/>
                  <a:chExt cx="15120" cy="2367"/>
                </a:xfrm>
              </p:grpSpPr>
              <p:grpSp>
                <p:nvGrpSpPr>
                  <p:cNvPr id="15" name="Group 10"/>
                  <p:cNvGrpSpPr>
                    <a:grpSpLocks/>
                  </p:cNvGrpSpPr>
                  <p:nvPr/>
                </p:nvGrpSpPr>
                <p:grpSpPr bwMode="auto">
                  <a:xfrm>
                    <a:off x="-13" y="149"/>
                    <a:ext cx="15120" cy="2367"/>
                    <a:chOff x="-13" y="779"/>
                    <a:chExt cx="15120" cy="2367"/>
                  </a:xfrm>
                </p:grpSpPr>
                <p:sp>
                  <p:nvSpPr>
                    <p:cNvPr id="17" name="Freeform 11"/>
                    <p:cNvSpPr>
                      <a:spLocks/>
                    </p:cNvSpPr>
                    <p:nvPr/>
                  </p:nvSpPr>
                  <p:spPr bwMode="auto">
                    <a:xfrm>
                      <a:off x="-13" y="942"/>
                      <a:ext cx="11962" cy="2027"/>
                    </a:xfrm>
                    <a:custGeom>
                      <a:avLst/>
                      <a:gdLst/>
                      <a:ahLst/>
                      <a:cxnLst>
                        <a:cxn ang="0">
                          <a:pos x="0" y="423"/>
                        </a:cxn>
                        <a:cxn ang="0">
                          <a:pos x="3171" y="57"/>
                        </a:cxn>
                      </a:cxnLst>
                      <a:rect l="0" t="0" r="r" b="b"/>
                      <a:pathLst>
                        <a:path w="3171" h="423">
                          <a:moveTo>
                            <a:pt x="0" y="423"/>
                          </a:moveTo>
                          <a:cubicBezTo>
                            <a:pt x="1374" y="0"/>
                            <a:pt x="2711" y="30"/>
                            <a:pt x="3171" y="57"/>
                          </a:cubicBezTo>
                        </a:path>
                      </a:pathLst>
                    </a:custGeom>
                    <a:noFill/>
                    <a:ln w="6376">
                      <a:solidFill>
                        <a:srgbClr val="FFFFFE"/>
                      </a:solidFill>
                      <a:miter lim="800000"/>
                      <a:headEnd/>
                      <a:tailEnd/>
                    </a:ln>
                    <a:effectLst/>
                  </p:spPr>
                  <p:txBody>
                    <a:bodyPr/>
                    <a:lstStyle/>
                    <a:p>
                      <a:pPr fontAlgn="auto"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endParaRPr lang="en-US">
                        <a:latin typeface="+mn-lt"/>
                      </a:endParaRPr>
                    </a:p>
                  </p:txBody>
                </p:sp>
                <p:grpSp>
                  <p:nvGrpSpPr>
                    <p:cNvPr id="18" name="Group 1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-13" y="779"/>
                      <a:ext cx="15120" cy="2367"/>
                      <a:chOff x="360" y="1151"/>
                      <a:chExt cx="15120" cy="2367"/>
                    </a:xfrm>
                  </p:grpSpPr>
                  <p:sp>
                    <p:nvSpPr>
                      <p:cNvPr id="19" name="Freeform 13"/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60" y="1151"/>
                        <a:ext cx="15120" cy="2042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0" y="426"/>
                          </a:cxn>
                          <a:cxn ang="0">
                            <a:pos x="3171" y="56"/>
                          </a:cxn>
                        </a:cxnLst>
                        <a:rect l="0" t="0" r="r" b="b"/>
                        <a:pathLst>
                          <a:path w="3171" h="426">
                            <a:moveTo>
                              <a:pt x="0" y="426"/>
                            </a:moveTo>
                            <a:cubicBezTo>
                              <a:pt x="1377" y="0"/>
                              <a:pt x="2716" y="29"/>
                              <a:pt x="3171" y="56"/>
                            </a:cubicBezTo>
                          </a:path>
                        </a:pathLst>
                      </a:custGeom>
                      <a:noFill/>
                      <a:ln w="6376">
                        <a:solidFill>
                          <a:srgbClr val="EFB32F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  <p:txBody>
                      <a:bodyPr/>
                      <a:lstStyle/>
                      <a:p>
                        <a:pPr fontAlgn="auto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>
                          <a:latin typeface="+mn-lt"/>
                        </a:endParaRPr>
                      </a:p>
                    </p:txBody>
                  </p:sp>
                  <p:sp>
                    <p:nvSpPr>
                      <p:cNvPr id="20" name="Freeform 14"/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60" y="1314"/>
                        <a:ext cx="15120" cy="2027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0" y="423"/>
                          </a:cxn>
                          <a:cxn ang="0">
                            <a:pos x="3171" y="57"/>
                          </a:cxn>
                        </a:cxnLst>
                        <a:rect l="0" t="0" r="r" b="b"/>
                        <a:pathLst>
                          <a:path w="3171" h="423">
                            <a:moveTo>
                              <a:pt x="0" y="423"/>
                            </a:moveTo>
                            <a:cubicBezTo>
                              <a:pt x="1374" y="0"/>
                              <a:pt x="2711" y="30"/>
                              <a:pt x="3171" y="57"/>
                            </a:cubicBezTo>
                          </a:path>
                        </a:pathLst>
                      </a:custGeom>
                      <a:noFill/>
                      <a:ln w="6376">
                        <a:solidFill>
                          <a:srgbClr val="FFFFFE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  <p:txBody>
                      <a:bodyPr/>
                      <a:lstStyle/>
                      <a:p>
                        <a:pPr fontAlgn="auto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>
                          <a:latin typeface="+mn-lt"/>
                        </a:endParaRPr>
                      </a:p>
                    </p:txBody>
                  </p:sp>
                  <p:sp>
                    <p:nvSpPr>
                      <p:cNvPr id="21" name="Freeform 15"/>
                      <p:cNvSpPr>
                        <a:spLocks/>
                      </p:cNvSpPr>
                      <p:nvPr/>
                    </p:nvSpPr>
                    <p:spPr bwMode="auto">
                      <a:xfrm>
                        <a:off x="360" y="1471"/>
                        <a:ext cx="15120" cy="2047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0" y="427"/>
                          </a:cxn>
                          <a:cxn ang="0">
                            <a:pos x="3171" y="52"/>
                          </a:cxn>
                        </a:cxnLst>
                        <a:rect l="0" t="0" r="r" b="b"/>
                        <a:pathLst>
                          <a:path w="3171" h="427">
                            <a:moveTo>
                              <a:pt x="0" y="427"/>
                            </a:moveTo>
                            <a:cubicBezTo>
                              <a:pt x="1369" y="0"/>
                              <a:pt x="2702" y="25"/>
                              <a:pt x="3171" y="52"/>
                            </a:cubicBezTo>
                          </a:path>
                        </a:pathLst>
                      </a:custGeom>
                      <a:noFill/>
                      <a:ln w="6376">
                        <a:solidFill>
                          <a:srgbClr val="EFB32F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  <p:txBody>
                      <a:bodyPr/>
                      <a:lstStyle/>
                      <a:p>
                        <a:pPr fontAlgn="auto">
                          <a:spcBef>
                            <a:spcPts val="0"/>
                          </a:spcBef>
                          <a:spcAft>
                            <a:spcPts val="0"/>
                          </a:spcAft>
                          <a:defRPr/>
                        </a:pPr>
                        <a:endParaRPr lang="en-US">
                          <a:latin typeface="+mn-lt"/>
                        </a:endParaRPr>
                      </a:p>
                    </p:txBody>
                  </p:sp>
                </p:grpSp>
              </p:grpSp>
              <p:sp>
                <p:nvSpPr>
                  <p:cNvPr id="16" name="Freeform 16"/>
                  <p:cNvSpPr>
                    <a:spLocks/>
                  </p:cNvSpPr>
                  <p:nvPr/>
                </p:nvSpPr>
                <p:spPr bwMode="auto">
                  <a:xfrm>
                    <a:off x="-13" y="317"/>
                    <a:ext cx="15120" cy="2114"/>
                  </a:xfrm>
                  <a:custGeom>
                    <a:avLst/>
                    <a:gdLst/>
                    <a:ahLst/>
                    <a:cxnLst>
                      <a:cxn ang="0">
                        <a:pos x="0" y="441"/>
                      </a:cxn>
                      <a:cxn ang="0">
                        <a:pos x="3171" y="37"/>
                      </a:cxn>
                    </a:cxnLst>
                    <a:rect l="0" t="0" r="r" b="b"/>
                    <a:pathLst>
                      <a:path w="3171" h="441">
                        <a:moveTo>
                          <a:pt x="0" y="441"/>
                        </a:moveTo>
                        <a:cubicBezTo>
                          <a:pt x="1372" y="0"/>
                          <a:pt x="2713" y="16"/>
                          <a:pt x="3171" y="37"/>
                        </a:cubicBezTo>
                      </a:path>
                    </a:pathLst>
                  </a:custGeom>
                  <a:noFill/>
                  <a:ln w="6376">
                    <a:solidFill>
                      <a:srgbClr val="FFFFFE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>
                      <a:latin typeface="+mn-lt"/>
                    </a:endParaRPr>
                  </a:p>
                </p:txBody>
              </p:sp>
            </p:grpSp>
          </p:grpSp>
        </p:grpSp>
        <p:grpSp>
          <p:nvGrpSpPr>
            <p:cNvPr id="5" name="Group 18"/>
            <p:cNvGrpSpPr>
              <a:grpSpLocks/>
            </p:cNvGrpSpPr>
            <p:nvPr/>
          </p:nvGrpSpPr>
          <p:grpSpPr bwMode="auto">
            <a:xfrm>
              <a:off x="7512060" y="9525"/>
              <a:ext cx="1403350" cy="6858000"/>
              <a:chOff x="21532" y="360"/>
              <a:chExt cx="2157" cy="15120"/>
            </a:xfrm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21532" y="360"/>
                <a:ext cx="1854" cy="15120"/>
              </a:xfrm>
              <a:custGeom>
                <a:avLst/>
                <a:gdLst/>
                <a:ahLst/>
                <a:cxnLst>
                  <a:cxn ang="0">
                    <a:pos x="101" y="0"/>
                  </a:cxn>
                  <a:cxn ang="0">
                    <a:pos x="0" y="3172"/>
                  </a:cxn>
                </a:cxnLst>
                <a:rect l="0" t="0" r="r" b="b"/>
                <a:pathLst>
                  <a:path w="387" h="3172">
                    <a:moveTo>
                      <a:pt x="101" y="0"/>
                    </a:moveTo>
                    <a:cubicBezTo>
                      <a:pt x="387" y="1404"/>
                      <a:pt x="122" y="2697"/>
                      <a:pt x="0" y="3172"/>
                    </a:cubicBezTo>
                  </a:path>
                </a:pathLst>
              </a:custGeom>
              <a:noFill/>
              <a:ln w="6350">
                <a:solidFill>
                  <a:srgbClr val="FFFFFE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sp>
            <p:nvSpPr>
              <p:cNvPr id="7" name="Freeform 6"/>
              <p:cNvSpPr>
                <a:spLocks/>
              </p:cNvSpPr>
              <p:nvPr/>
            </p:nvSpPr>
            <p:spPr bwMode="auto">
              <a:xfrm>
                <a:off x="21886" y="360"/>
                <a:ext cx="1601" cy="151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6" y="3172"/>
                  </a:cxn>
                </a:cxnLst>
                <a:rect l="0" t="0" r="r" b="b"/>
                <a:pathLst>
                  <a:path w="334" h="3172">
                    <a:moveTo>
                      <a:pt x="0" y="0"/>
                    </a:moveTo>
                    <a:cubicBezTo>
                      <a:pt x="334" y="1375"/>
                      <a:pt x="126" y="2664"/>
                      <a:pt x="16" y="3172"/>
                    </a:cubicBezTo>
                  </a:path>
                </a:pathLst>
              </a:custGeom>
              <a:noFill/>
              <a:ln w="6350">
                <a:solidFill>
                  <a:srgbClr val="FFFFFE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22064" y="360"/>
                <a:ext cx="1625" cy="15120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0" y="3172"/>
                  </a:cxn>
                </a:cxnLst>
                <a:rect l="0" t="0" r="r" b="b"/>
                <a:pathLst>
                  <a:path w="339" h="3172">
                    <a:moveTo>
                      <a:pt x="21" y="0"/>
                    </a:moveTo>
                    <a:cubicBezTo>
                      <a:pt x="339" y="1377"/>
                      <a:pt x="116" y="2664"/>
                      <a:pt x="0" y="3172"/>
                    </a:cubicBezTo>
                  </a:path>
                </a:pathLst>
              </a:custGeom>
              <a:noFill/>
              <a:ln w="6350">
                <a:solidFill>
                  <a:srgbClr val="EFB32F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21864" y="360"/>
                <a:ext cx="1642" cy="15120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0" y="3172"/>
                  </a:cxn>
                </a:cxnLst>
                <a:rect l="0" t="0" r="r" b="b"/>
                <a:pathLst>
                  <a:path w="343" h="3172">
                    <a:moveTo>
                      <a:pt x="28" y="0"/>
                    </a:moveTo>
                    <a:cubicBezTo>
                      <a:pt x="343" y="1379"/>
                      <a:pt x="117" y="2666"/>
                      <a:pt x="0" y="3172"/>
                    </a:cubicBezTo>
                  </a:path>
                </a:pathLst>
              </a:custGeom>
              <a:noFill/>
              <a:ln w="6350">
                <a:solidFill>
                  <a:srgbClr val="FFFFFE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  <p:sp>
            <p:nvSpPr>
              <p:cNvPr id="10" name="Freeform 9"/>
              <p:cNvSpPr>
                <a:spLocks/>
              </p:cNvSpPr>
              <p:nvPr/>
            </p:nvSpPr>
            <p:spPr bwMode="auto">
              <a:xfrm>
                <a:off x="21703" y="360"/>
                <a:ext cx="1620" cy="151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172"/>
                  </a:cxn>
                </a:cxnLst>
                <a:rect l="0" t="0" r="r" b="b"/>
                <a:pathLst>
                  <a:path w="338" h="3172">
                    <a:moveTo>
                      <a:pt x="20" y="0"/>
                    </a:moveTo>
                    <a:cubicBezTo>
                      <a:pt x="338" y="1378"/>
                      <a:pt x="116" y="2664"/>
                      <a:pt x="0" y="3172"/>
                    </a:cubicBezTo>
                  </a:path>
                </a:pathLst>
              </a:custGeom>
              <a:noFill/>
              <a:ln w="6350">
                <a:solidFill>
                  <a:srgbClr val="EFB32F"/>
                </a:solidFill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</a:endParaRPr>
              </a:p>
            </p:txBody>
          </p:sp>
        </p:grpSp>
      </p:grpSp>
      <p:sp>
        <p:nvSpPr>
          <p:cNvPr id="22" name="Text Box 14"/>
          <p:cNvSpPr txBox="1">
            <a:spLocks noChangeArrowheads="1"/>
          </p:cNvSpPr>
          <p:nvPr/>
        </p:nvSpPr>
        <p:spPr bwMode="auto">
          <a:xfrm>
            <a:off x="180975" y="1952625"/>
            <a:ext cx="4819650" cy="2952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562" tIns="44781" rIns="89562" bIns="44781">
            <a:spAutoFit/>
          </a:bodyPr>
          <a:lstStyle/>
          <a:p>
            <a:pPr algn="ctr" defTabSz="89535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400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Contact us</a:t>
            </a:r>
          </a:p>
          <a:p>
            <a:pPr algn="ctr" defTabSz="895350" fontAlgn="auto">
              <a:spcBef>
                <a:spcPts val="0"/>
              </a:spcBef>
              <a:spcAft>
                <a:spcPts val="0"/>
              </a:spcAft>
              <a:defRPr/>
            </a:pPr>
            <a:endParaRPr lang="en-GB" dirty="0">
              <a:solidFill>
                <a:srgbClr val="6F6185"/>
              </a:solidFill>
              <a:latin typeface="Arial" pitchFamily="34" charset="0"/>
              <a:cs typeface="Arial" pitchFamily="34" charset="0"/>
            </a:endParaRPr>
          </a:p>
          <a:p>
            <a:pPr algn="ctr" defTabSz="895350" fontAlgn="auto">
              <a:spcBef>
                <a:spcPts val="0"/>
              </a:spcBef>
              <a:spcAft>
                <a:spcPts val="0"/>
              </a:spcAft>
              <a:defRPr/>
            </a:pPr>
            <a:endParaRPr lang="en-GB" dirty="0">
              <a:solidFill>
                <a:srgbClr val="6F6185"/>
              </a:solidFill>
              <a:latin typeface="Arial" pitchFamily="34" charset="0"/>
              <a:cs typeface="Arial" pitchFamily="34" charset="0"/>
            </a:endParaRPr>
          </a:p>
          <a:p>
            <a:pPr algn="ctr" defTabSz="89535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Latn-CS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RT-RK Institute for Computer Based Systems</a:t>
            </a:r>
            <a:endParaRPr lang="en-GB" dirty="0">
              <a:solidFill>
                <a:srgbClr val="6F6185"/>
              </a:solidFill>
              <a:latin typeface="Arial" pitchFamily="34" charset="0"/>
              <a:cs typeface="Arial" pitchFamily="34" charset="0"/>
            </a:endParaRPr>
          </a:p>
          <a:p>
            <a:pPr algn="ctr" defTabSz="89535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Latn-CS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Narodnog fronta </a:t>
            </a:r>
            <a:r>
              <a:rPr lang="en-GB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sr-Latn-CS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3a</a:t>
            </a:r>
            <a:endParaRPr lang="en-GB" dirty="0">
              <a:solidFill>
                <a:srgbClr val="6F6185"/>
              </a:solidFill>
              <a:latin typeface="Arial" pitchFamily="34" charset="0"/>
              <a:cs typeface="Arial" pitchFamily="34" charset="0"/>
            </a:endParaRPr>
          </a:p>
          <a:p>
            <a:pPr algn="ctr" defTabSz="89535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r-Latn-CS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21000 Novi Sad</a:t>
            </a:r>
            <a:br>
              <a:rPr lang="en-GB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</a:br>
            <a:r>
              <a:rPr lang="sr-Latn-CS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Serbia</a:t>
            </a:r>
            <a:endParaRPr lang="en-GB" dirty="0">
              <a:solidFill>
                <a:srgbClr val="6F6185"/>
              </a:solidFill>
              <a:latin typeface="Arial" pitchFamily="34" charset="0"/>
              <a:cs typeface="Arial" pitchFamily="34" charset="0"/>
            </a:endParaRPr>
          </a:p>
          <a:p>
            <a:pPr algn="ctr" defTabSz="895350" fontAlgn="auto">
              <a:spcBef>
                <a:spcPts val="0"/>
              </a:spcBef>
              <a:spcAft>
                <a:spcPts val="0"/>
              </a:spcAft>
              <a:defRPr/>
            </a:pPr>
            <a:endParaRPr lang="en-GB" dirty="0">
              <a:solidFill>
                <a:srgbClr val="6F6185"/>
              </a:solidFill>
              <a:latin typeface="Arial" pitchFamily="34" charset="0"/>
              <a:cs typeface="Arial" pitchFamily="34" charset="0"/>
            </a:endParaRPr>
          </a:p>
          <a:p>
            <a:pPr algn="ctr" defTabSz="89535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www.</a:t>
            </a:r>
            <a:r>
              <a:rPr lang="sr-Latn-CS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rt-rk</a:t>
            </a:r>
            <a:r>
              <a:rPr lang="en-GB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.com</a:t>
            </a:r>
          </a:p>
          <a:p>
            <a:pPr algn="ctr" defTabSz="89535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info@</a:t>
            </a:r>
            <a:r>
              <a:rPr lang="sr-Latn-CS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rt-rk</a:t>
            </a:r>
            <a:r>
              <a:rPr lang="en-GB" dirty="0">
                <a:solidFill>
                  <a:srgbClr val="6F6185"/>
                </a:solidFill>
                <a:latin typeface="Arial" pitchFamily="34" charset="0"/>
                <a:cs typeface="Arial" pitchFamily="34" charset="0"/>
              </a:rPr>
              <a:t>.com</a:t>
            </a:r>
          </a:p>
        </p:txBody>
      </p:sp>
      <p:sp>
        <p:nvSpPr>
          <p:cNvPr id="2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687940-0C46-43E5-B235-FCB913272BC1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2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41EBE-1778-4674-9539-1DA5E9C059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</p:spPr>
        <p:txBody>
          <a:bodyPr tIns="72000"/>
          <a:lstStyle>
            <a:lvl1pPr>
              <a:lnSpc>
                <a:spcPts val="3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ED5E96-9EA0-4D65-81BC-7F417EA721FA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4CCCAD-BBAB-49B2-9524-93821C6D3B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3B8B6F-D5AD-433A-83E7-14E603E4B7C6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F4CCFD-53AA-40E3-8C50-E077E82174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22E583-D935-44B3-AFCE-5D52973184E2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1FC8BE-DDB3-4EAB-8367-CB6C9143CEA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61C4A2-3DB0-4850-B449-2BA662281A35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12F165-13BC-4E61-8FCA-94FDCF7CDB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1C035D-EE4F-40E4-8AA3-7447A1884029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F1774B-172C-4ACC-95BC-1AB70C4A74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2F3CD-B052-47E1-A129-6AD0E0D1338D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183BA9-F7C8-495E-A433-4B13504309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F01143-3238-4573-BCBA-642490B1F214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58FDE6-DF7C-4893-91AD-D8A93EB7A5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E8B146-AEE3-4341-8421-6475A1D1F45F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6B0602-145E-4686-B749-08C97A1B20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289A0ED-4530-43CF-BED0-DB3F986903FD}" type="datetimeFigureOut">
              <a:rPr lang="en-US"/>
              <a:pPr>
                <a:defRPr/>
              </a:pPr>
              <a:t>6/26/2024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8187BB26-9436-40C5-8DD9-8991A58B80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0" y="0"/>
            <a:ext cx="9144000" cy="1008063"/>
          </a:xfrm>
          <a:custGeom>
            <a:avLst/>
            <a:gdLst>
              <a:gd name="connsiteX0" fmla="*/ 0 w 6286544"/>
              <a:gd name="connsiteY0" fmla="*/ 0 h 1000132"/>
              <a:gd name="connsiteX1" fmla="*/ 6286544 w 6286544"/>
              <a:gd name="connsiteY1" fmla="*/ 0 h 1000132"/>
              <a:gd name="connsiteX2" fmla="*/ 6286544 w 6286544"/>
              <a:gd name="connsiteY2" fmla="*/ 1000132 h 1000132"/>
              <a:gd name="connsiteX3" fmla="*/ 0 w 6286544"/>
              <a:gd name="connsiteY3" fmla="*/ 1000132 h 1000132"/>
              <a:gd name="connsiteX4" fmla="*/ 0 w 6286544"/>
              <a:gd name="connsiteY4" fmla="*/ 0 h 1000132"/>
              <a:gd name="connsiteX0" fmla="*/ 0 w 6286544"/>
              <a:gd name="connsiteY0" fmla="*/ 0 h 1000132"/>
              <a:gd name="connsiteX1" fmla="*/ 6286544 w 6286544"/>
              <a:gd name="connsiteY1" fmla="*/ 0 h 1000132"/>
              <a:gd name="connsiteX2" fmla="*/ 6286544 w 6286544"/>
              <a:gd name="connsiteY2" fmla="*/ 571480 h 1000132"/>
              <a:gd name="connsiteX3" fmla="*/ 0 w 6286544"/>
              <a:gd name="connsiteY3" fmla="*/ 1000132 h 1000132"/>
              <a:gd name="connsiteX4" fmla="*/ 0 w 6286544"/>
              <a:gd name="connsiteY4" fmla="*/ 0 h 1000132"/>
              <a:gd name="connsiteX0" fmla="*/ 0 w 6286544"/>
              <a:gd name="connsiteY0" fmla="*/ 0 h 1000132"/>
              <a:gd name="connsiteX1" fmla="*/ 6286544 w 6286544"/>
              <a:gd name="connsiteY1" fmla="*/ 0 h 1000132"/>
              <a:gd name="connsiteX2" fmla="*/ 6286544 w 6286544"/>
              <a:gd name="connsiteY2" fmla="*/ 571480 h 1000132"/>
              <a:gd name="connsiteX3" fmla="*/ 0 w 6286544"/>
              <a:gd name="connsiteY3" fmla="*/ 1000132 h 1000132"/>
              <a:gd name="connsiteX4" fmla="*/ 0 w 6286544"/>
              <a:gd name="connsiteY4" fmla="*/ 0 h 1000132"/>
              <a:gd name="connsiteX0" fmla="*/ 0 w 6286544"/>
              <a:gd name="connsiteY0" fmla="*/ 0 h 1000132"/>
              <a:gd name="connsiteX1" fmla="*/ 6286544 w 6286544"/>
              <a:gd name="connsiteY1" fmla="*/ 0 h 1000132"/>
              <a:gd name="connsiteX2" fmla="*/ 6286544 w 6286544"/>
              <a:gd name="connsiteY2" fmla="*/ 571480 h 1000132"/>
              <a:gd name="connsiteX3" fmla="*/ 0 w 6286544"/>
              <a:gd name="connsiteY3" fmla="*/ 1000132 h 1000132"/>
              <a:gd name="connsiteX4" fmla="*/ 0 w 6286544"/>
              <a:gd name="connsiteY4" fmla="*/ 0 h 1000132"/>
              <a:gd name="connsiteX0" fmla="*/ 0 w 6286544"/>
              <a:gd name="connsiteY0" fmla="*/ 0 h 857232"/>
              <a:gd name="connsiteX1" fmla="*/ 6286544 w 6286544"/>
              <a:gd name="connsiteY1" fmla="*/ 0 h 857232"/>
              <a:gd name="connsiteX2" fmla="*/ 6286544 w 6286544"/>
              <a:gd name="connsiteY2" fmla="*/ 571480 h 857232"/>
              <a:gd name="connsiteX3" fmla="*/ 0 w 6286544"/>
              <a:gd name="connsiteY3" fmla="*/ 857232 h 857232"/>
              <a:gd name="connsiteX4" fmla="*/ 0 w 6286544"/>
              <a:gd name="connsiteY4" fmla="*/ 0 h 857232"/>
              <a:gd name="connsiteX0" fmla="*/ 0 w 6286544"/>
              <a:gd name="connsiteY0" fmla="*/ 0 h 857232"/>
              <a:gd name="connsiteX1" fmla="*/ 6286544 w 6286544"/>
              <a:gd name="connsiteY1" fmla="*/ 0 h 857232"/>
              <a:gd name="connsiteX2" fmla="*/ 6286544 w 6286544"/>
              <a:gd name="connsiteY2" fmla="*/ 714332 h 857232"/>
              <a:gd name="connsiteX3" fmla="*/ 0 w 6286544"/>
              <a:gd name="connsiteY3" fmla="*/ 857232 h 857232"/>
              <a:gd name="connsiteX4" fmla="*/ 0 w 6286544"/>
              <a:gd name="connsiteY4" fmla="*/ 0 h 857232"/>
              <a:gd name="connsiteX0" fmla="*/ 0 w 6286544"/>
              <a:gd name="connsiteY0" fmla="*/ 0 h 1000084"/>
              <a:gd name="connsiteX1" fmla="*/ 6286544 w 6286544"/>
              <a:gd name="connsiteY1" fmla="*/ 0 h 1000084"/>
              <a:gd name="connsiteX2" fmla="*/ 6286544 w 6286544"/>
              <a:gd name="connsiteY2" fmla="*/ 714332 h 1000084"/>
              <a:gd name="connsiteX3" fmla="*/ 0 w 6286544"/>
              <a:gd name="connsiteY3" fmla="*/ 1000084 h 1000084"/>
              <a:gd name="connsiteX4" fmla="*/ 0 w 6286544"/>
              <a:gd name="connsiteY4" fmla="*/ 0 h 1000084"/>
              <a:gd name="connsiteX0" fmla="*/ 0 w 6286544"/>
              <a:gd name="connsiteY0" fmla="*/ 0 h 1000084"/>
              <a:gd name="connsiteX1" fmla="*/ 6286544 w 6286544"/>
              <a:gd name="connsiteY1" fmla="*/ 0 h 1000084"/>
              <a:gd name="connsiteX2" fmla="*/ 6286544 w 6286544"/>
              <a:gd name="connsiteY2" fmla="*/ 714332 h 1000084"/>
              <a:gd name="connsiteX3" fmla="*/ 0 w 6286544"/>
              <a:gd name="connsiteY3" fmla="*/ 1000084 h 1000084"/>
              <a:gd name="connsiteX4" fmla="*/ 0 w 6286544"/>
              <a:gd name="connsiteY4" fmla="*/ 0 h 100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86544" h="1000084">
                <a:moveTo>
                  <a:pt x="0" y="0"/>
                </a:moveTo>
                <a:lnTo>
                  <a:pt x="6286544" y="0"/>
                </a:lnTo>
                <a:lnTo>
                  <a:pt x="6286544" y="714332"/>
                </a:lnTo>
                <a:cubicBezTo>
                  <a:pt x="3583966" y="665822"/>
                  <a:pt x="2081588" y="751890"/>
                  <a:pt x="0" y="1000084"/>
                </a:cubicBezTo>
                <a:lnTo>
                  <a:pt x="0" y="0"/>
                </a:lnTo>
                <a:close/>
              </a:path>
            </a:pathLst>
          </a:custGeom>
          <a:solidFill>
            <a:srgbClr val="6F6185"/>
          </a:solidFill>
          <a:ln>
            <a:solidFill>
              <a:srgbClr val="6F61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1031" name="Group 3"/>
          <p:cNvGrpSpPr>
            <a:grpSpLocks/>
          </p:cNvGrpSpPr>
          <p:nvPr/>
        </p:nvGrpSpPr>
        <p:grpSpPr bwMode="auto">
          <a:xfrm rot="326911">
            <a:off x="7938" y="485775"/>
            <a:ext cx="9145587" cy="1233488"/>
            <a:chOff x="-16" y="779"/>
            <a:chExt cx="15123" cy="2317"/>
          </a:xfrm>
        </p:grpSpPr>
        <p:grpSp>
          <p:nvGrpSpPr>
            <p:cNvPr id="1036" name="Group 4"/>
            <p:cNvGrpSpPr>
              <a:grpSpLocks/>
            </p:cNvGrpSpPr>
            <p:nvPr/>
          </p:nvGrpSpPr>
          <p:grpSpPr bwMode="auto">
            <a:xfrm>
              <a:off x="-16" y="779"/>
              <a:ext cx="15123" cy="2317"/>
              <a:chOff x="-16" y="779"/>
              <a:chExt cx="15123" cy="2317"/>
            </a:xfrm>
          </p:grpSpPr>
          <p:sp>
            <p:nvSpPr>
              <p:cNvPr id="11" name="Freeform 5"/>
              <p:cNvSpPr>
                <a:spLocks/>
              </p:cNvSpPr>
              <p:nvPr/>
            </p:nvSpPr>
            <p:spPr bwMode="auto">
              <a:xfrm>
                <a:off x="-14" y="901"/>
                <a:ext cx="11962" cy="2028"/>
              </a:xfrm>
              <a:custGeom>
                <a:avLst/>
                <a:gdLst>
                  <a:gd name="T0" fmla="*/ 0 w 3171"/>
                  <a:gd name="T1" fmla="*/ 2026 h 423"/>
                  <a:gd name="T2" fmla="*/ 11962 w 3171"/>
                  <a:gd name="T3" fmla="*/ 273 h 423"/>
                  <a:gd name="T4" fmla="*/ 0 60000 65536"/>
                  <a:gd name="T5" fmla="*/ 0 60000 65536"/>
                  <a:gd name="T6" fmla="*/ 0 w 3171"/>
                  <a:gd name="T7" fmla="*/ 0 h 423"/>
                  <a:gd name="T8" fmla="*/ 3171 w 3171"/>
                  <a:gd name="T9" fmla="*/ 423 h 42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171" h="423">
                    <a:moveTo>
                      <a:pt x="0" y="423"/>
                    </a:moveTo>
                    <a:cubicBezTo>
                      <a:pt x="1374" y="0"/>
                      <a:pt x="2711" y="30"/>
                      <a:pt x="3171" y="57"/>
                    </a:cubicBezTo>
                  </a:path>
                </a:pathLst>
              </a:custGeom>
              <a:noFill/>
              <a:ln w="6376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Calibri" pitchFamily="34" charset="0"/>
                </a:endParaRPr>
              </a:p>
            </p:txBody>
          </p:sp>
          <p:grpSp>
            <p:nvGrpSpPr>
              <p:cNvPr id="1039" name="Group 13"/>
              <p:cNvGrpSpPr>
                <a:grpSpLocks/>
              </p:cNvGrpSpPr>
              <p:nvPr/>
            </p:nvGrpSpPr>
            <p:grpSpPr bwMode="auto">
              <a:xfrm>
                <a:off x="-16" y="779"/>
                <a:ext cx="15123" cy="2317"/>
                <a:chOff x="357" y="1151"/>
                <a:chExt cx="15123" cy="2317"/>
              </a:xfrm>
            </p:grpSpPr>
            <p:sp>
              <p:nvSpPr>
                <p:cNvPr id="13" name="Freeform 7"/>
                <p:cNvSpPr>
                  <a:spLocks/>
                </p:cNvSpPr>
                <p:nvPr/>
              </p:nvSpPr>
              <p:spPr bwMode="auto">
                <a:xfrm>
                  <a:off x="356" y="1151"/>
                  <a:ext cx="15118" cy="2040"/>
                </a:xfrm>
                <a:custGeom>
                  <a:avLst/>
                  <a:gdLst>
                    <a:gd name="T0" fmla="*/ 0 w 3171"/>
                    <a:gd name="T1" fmla="*/ 2041 h 426"/>
                    <a:gd name="T2" fmla="*/ 15120 w 3171"/>
                    <a:gd name="T3" fmla="*/ 268 h 426"/>
                    <a:gd name="T4" fmla="*/ 0 60000 65536"/>
                    <a:gd name="T5" fmla="*/ 0 60000 65536"/>
                    <a:gd name="T6" fmla="*/ 0 w 3171"/>
                    <a:gd name="T7" fmla="*/ 0 h 426"/>
                    <a:gd name="T8" fmla="*/ 3171 w 3171"/>
                    <a:gd name="T9" fmla="*/ 426 h 426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3171" h="426">
                      <a:moveTo>
                        <a:pt x="0" y="426"/>
                      </a:moveTo>
                      <a:cubicBezTo>
                        <a:pt x="1377" y="0"/>
                        <a:pt x="2716" y="29"/>
                        <a:pt x="3171" y="56"/>
                      </a:cubicBezTo>
                    </a:path>
                  </a:pathLst>
                </a:custGeom>
                <a:noFill/>
                <a:ln w="6376">
                  <a:solidFill>
                    <a:srgbClr val="EFB32F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Calibri" pitchFamily="34" charset="0"/>
                  </a:endParaRPr>
                </a:p>
              </p:txBody>
            </p:sp>
            <p:sp>
              <p:nvSpPr>
                <p:cNvPr id="14" name="Freeform 8"/>
                <p:cNvSpPr>
                  <a:spLocks/>
                </p:cNvSpPr>
                <p:nvPr/>
              </p:nvSpPr>
              <p:spPr bwMode="auto">
                <a:xfrm>
                  <a:off x="355" y="1277"/>
                  <a:ext cx="15118" cy="2028"/>
                </a:xfrm>
                <a:custGeom>
                  <a:avLst/>
                  <a:gdLst>
                    <a:gd name="T0" fmla="*/ 0 w 3171"/>
                    <a:gd name="T1" fmla="*/ 2026 h 423"/>
                    <a:gd name="T2" fmla="*/ 15120 w 3171"/>
                    <a:gd name="T3" fmla="*/ 273 h 423"/>
                    <a:gd name="T4" fmla="*/ 0 60000 65536"/>
                    <a:gd name="T5" fmla="*/ 0 60000 65536"/>
                    <a:gd name="T6" fmla="*/ 0 w 3171"/>
                    <a:gd name="T7" fmla="*/ 0 h 423"/>
                    <a:gd name="T8" fmla="*/ 3171 w 3171"/>
                    <a:gd name="T9" fmla="*/ 423 h 423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3171" h="423">
                      <a:moveTo>
                        <a:pt x="0" y="423"/>
                      </a:moveTo>
                      <a:cubicBezTo>
                        <a:pt x="1374" y="0"/>
                        <a:pt x="2711" y="30"/>
                        <a:pt x="3171" y="57"/>
                      </a:cubicBezTo>
                    </a:path>
                  </a:pathLst>
                </a:custGeom>
                <a:noFill/>
                <a:ln w="6376">
                  <a:solidFill>
                    <a:srgbClr val="625676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Calibri" pitchFamily="34" charset="0"/>
                  </a:endParaRPr>
                </a:p>
              </p:txBody>
            </p:sp>
            <p:sp>
              <p:nvSpPr>
                <p:cNvPr id="15" name="Freeform 9"/>
                <p:cNvSpPr>
                  <a:spLocks/>
                </p:cNvSpPr>
                <p:nvPr/>
              </p:nvSpPr>
              <p:spPr bwMode="auto">
                <a:xfrm>
                  <a:off x="350" y="1418"/>
                  <a:ext cx="15120" cy="2046"/>
                </a:xfrm>
                <a:custGeom>
                  <a:avLst/>
                  <a:gdLst>
                    <a:gd name="T0" fmla="*/ 0 w 3171"/>
                    <a:gd name="T1" fmla="*/ 2046 h 427"/>
                    <a:gd name="T2" fmla="*/ 15120 w 3171"/>
                    <a:gd name="T3" fmla="*/ 249 h 427"/>
                    <a:gd name="T4" fmla="*/ 0 60000 65536"/>
                    <a:gd name="T5" fmla="*/ 0 60000 65536"/>
                    <a:gd name="T6" fmla="*/ 0 w 3171"/>
                    <a:gd name="T7" fmla="*/ 0 h 427"/>
                    <a:gd name="T8" fmla="*/ 3171 w 3171"/>
                    <a:gd name="T9" fmla="*/ 427 h 427"/>
                  </a:gdLst>
                  <a:ahLst/>
                  <a:cxnLst>
                    <a:cxn ang="T4">
                      <a:pos x="T0" y="T1"/>
                    </a:cxn>
                    <a:cxn ang="T5">
                      <a:pos x="T2" y="T3"/>
                    </a:cxn>
                  </a:cxnLst>
                  <a:rect l="T6" t="T7" r="T8" b="T9"/>
                  <a:pathLst>
                    <a:path w="3171" h="427">
                      <a:moveTo>
                        <a:pt x="0" y="427"/>
                      </a:moveTo>
                      <a:cubicBezTo>
                        <a:pt x="1369" y="0"/>
                        <a:pt x="2702" y="25"/>
                        <a:pt x="3171" y="52"/>
                      </a:cubicBezTo>
                    </a:path>
                  </a:pathLst>
                </a:custGeom>
                <a:noFill/>
                <a:ln w="6376">
                  <a:solidFill>
                    <a:srgbClr val="EFB32F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latin typeface="Calibri" pitchFamily="34" charset="0"/>
                  </a:endParaRPr>
                </a:p>
              </p:txBody>
            </p:sp>
          </p:grpSp>
        </p:grp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-16" y="937"/>
              <a:ext cx="15120" cy="2114"/>
            </a:xfrm>
            <a:custGeom>
              <a:avLst/>
              <a:gdLst>
                <a:gd name="T0" fmla="*/ 0 w 3171"/>
                <a:gd name="T1" fmla="*/ 2114 h 441"/>
                <a:gd name="T2" fmla="*/ 15120 w 3171"/>
                <a:gd name="T3" fmla="*/ 177 h 441"/>
                <a:gd name="T4" fmla="*/ 0 60000 65536"/>
                <a:gd name="T5" fmla="*/ 0 60000 65536"/>
                <a:gd name="T6" fmla="*/ 0 w 3171"/>
                <a:gd name="T7" fmla="*/ 0 h 441"/>
                <a:gd name="T8" fmla="*/ 3171 w 3171"/>
                <a:gd name="T9" fmla="*/ 441 h 44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3171" h="441">
                  <a:moveTo>
                    <a:pt x="0" y="441"/>
                  </a:moveTo>
                  <a:cubicBezTo>
                    <a:pt x="1372" y="0"/>
                    <a:pt x="2713" y="16"/>
                    <a:pt x="3171" y="37"/>
                  </a:cubicBezTo>
                </a:path>
              </a:pathLst>
            </a:custGeom>
            <a:noFill/>
            <a:ln w="6376">
              <a:solidFill>
                <a:srgbClr val="625676"/>
              </a:solidFill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Calibri" pitchFamily="34" charset="0"/>
              </a:endParaRPr>
            </a:p>
          </p:txBody>
        </p:sp>
      </p:grpSp>
      <p:pic>
        <p:nvPicPr>
          <p:cNvPr id="1032" name="Picture 15" descr="RT-RK_za_ppt_template.png"/>
          <p:cNvPicPr>
            <a:picLocks noChangeAspect="1"/>
          </p:cNvPicPr>
          <p:nvPr/>
        </p:nvPicPr>
        <p:blipFill>
          <a:blip r:embed="rId14" cstate="print"/>
          <a:srcRect b="42508"/>
          <a:stretch>
            <a:fillRect/>
          </a:stretch>
        </p:blipFill>
        <p:spPr bwMode="auto">
          <a:xfrm>
            <a:off x="8064500" y="0"/>
            <a:ext cx="1079500" cy="620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</p:spPr>
        <p:txBody>
          <a:bodyPr vert="horz" lIns="91440" tIns="108000" rIns="91440" bIns="72000" rtlCol="0" anchor="ctr">
            <a:norm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854200" y="6643688"/>
            <a:ext cx="5435600" cy="214312"/>
          </a:xfrm>
          <a:prstGeom prst="rect">
            <a:avLst/>
          </a:prstGeom>
          <a:noFill/>
        </p:spPr>
        <p:txBody>
          <a:bodyPr tIns="0" bIns="0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rgbClr val="72706F"/>
                </a:solidFill>
                <a:latin typeface="+mn-lt"/>
              </a:rPr>
              <a:t>CONFIDENTIAL – Reproduction prohibited without the prior permission of </a:t>
            </a:r>
            <a:r>
              <a:rPr lang="sr-Latn-CS" sz="1200" dirty="0">
                <a:solidFill>
                  <a:srgbClr val="72706F"/>
                </a:solidFill>
                <a:latin typeface="+mn-lt"/>
              </a:rPr>
              <a:t>RT-RK</a:t>
            </a:r>
            <a:endParaRPr lang="en-US" sz="1200" dirty="0">
              <a:solidFill>
                <a:srgbClr val="72706F"/>
              </a:solidFill>
              <a:latin typeface="+mn-lt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72706F"/>
              </a:solidFill>
              <a:latin typeface="+mn-lt"/>
            </a:endParaRPr>
          </a:p>
        </p:txBody>
      </p:sp>
      <p:sp>
        <p:nvSpPr>
          <p:cNvPr id="18" name="Rectangle 10"/>
          <p:cNvSpPr txBox="1">
            <a:spLocks noChangeArrowheads="1"/>
          </p:cNvSpPr>
          <p:nvPr/>
        </p:nvSpPr>
        <p:spPr bwMode="auto">
          <a:xfrm>
            <a:off x="8070850" y="6524625"/>
            <a:ext cx="10731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562" tIns="44781" rIns="89562" bIns="44781"/>
          <a:lstStyle>
            <a:lvl1pPr>
              <a:defRPr sz="1300">
                <a:latin typeface="Arial Black" pitchFamily="34" charset="0"/>
              </a:defRPr>
            </a:lvl1pPr>
          </a:lstStyle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68F6AE9C-E50A-4563-BFB0-302F82D6A407}" type="slidenum">
              <a:rPr lang="en-US" smtClean="0">
                <a:solidFill>
                  <a:srgbClr val="6F6185"/>
                </a:solidFill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dirty="0">
              <a:solidFill>
                <a:srgbClr val="6F6185"/>
              </a:solidFill>
              <a:latin typeface="Times New Roman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2" r:id="rId12"/>
  </p:sldLayoutIdLst>
  <p:txStyles>
    <p:titleStyle>
      <a:lvl1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600" kern="1200">
          <a:solidFill>
            <a:srgbClr val="EFB1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600">
          <a:solidFill>
            <a:srgbClr val="EFB100"/>
          </a:solidFill>
          <a:latin typeface="Arial" charset="0"/>
          <a:cs typeface="Arial" charset="0"/>
        </a:defRPr>
      </a:lvl2pPr>
      <a:lvl3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600">
          <a:solidFill>
            <a:srgbClr val="EFB100"/>
          </a:solidFill>
          <a:latin typeface="Arial" charset="0"/>
          <a:cs typeface="Arial" charset="0"/>
        </a:defRPr>
      </a:lvl3pPr>
      <a:lvl4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600">
          <a:solidFill>
            <a:srgbClr val="EFB100"/>
          </a:solidFill>
          <a:latin typeface="Arial" charset="0"/>
          <a:cs typeface="Arial" charset="0"/>
        </a:defRPr>
      </a:lvl4pPr>
      <a:lvl5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3600">
          <a:solidFill>
            <a:srgbClr val="EFB100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EFB100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EFB100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EFB100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EFB100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6F6185"/>
        </a:buClr>
        <a:buSzPct val="80000"/>
        <a:buFont typeface="Wingdings" pitchFamily="2" charset="2"/>
        <a:buChar char="l"/>
        <a:defRPr sz="2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EFB100"/>
        </a:buClr>
        <a:buSzPct val="80000"/>
        <a:buFont typeface="Wingdings" pitchFamily="2" charset="2"/>
        <a:buChar char="l"/>
        <a:defRPr sz="2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72706F"/>
        </a:buClr>
        <a:buSzPct val="80000"/>
        <a:buFont typeface="Wingdings" pitchFamily="2" charset="2"/>
        <a:buChar char="l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6F6185"/>
        </a:buClr>
        <a:buFont typeface="Courier New" pitchFamily="49" charset="0"/>
        <a:buChar char="o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EFB100"/>
        </a:buClr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egacy.python.org/dev/peps/pep-0008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docutils.sourceforge.net/docs/ref/rst/restructuredtext.html" TargetMode="External"/><Relationship Id="rId2" Type="http://schemas.openxmlformats.org/officeDocument/2006/relationships/hyperlink" Target="http://sphinx-doc.org/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5575"/>
            <a:ext cx="5399088" cy="1470025"/>
          </a:xfrm>
        </p:spPr>
        <p:txBody>
          <a:bodyPr/>
          <a:lstStyle/>
          <a:p>
            <a:pPr>
              <a:defRPr/>
            </a:pPr>
            <a:r>
              <a:rPr lang="en-US" dirty="0"/>
              <a:t>PYTHON </a:t>
            </a:r>
            <a:r>
              <a:rPr lang="sr-Latn-RS" dirty="0"/>
              <a:t>Osnove</a:t>
            </a:r>
            <a:endParaRPr lang="en-US" dirty="0"/>
          </a:p>
        </p:txBody>
      </p:sp>
      <p:sp>
        <p:nvSpPr>
          <p:cNvPr id="4099" name="Subtitle 2"/>
          <p:cNvSpPr>
            <a:spLocks noGrp="1"/>
          </p:cNvSpPr>
          <p:nvPr>
            <p:ph type="subTitle" idx="1"/>
          </p:nvPr>
        </p:nvSpPr>
        <p:spPr>
          <a:xfrm>
            <a:off x="457200" y="3351213"/>
            <a:ext cx="6480175" cy="1752600"/>
          </a:xfrm>
        </p:spPr>
        <p:txBody>
          <a:bodyPr>
            <a:normAutofit fontScale="92500" lnSpcReduction="20000"/>
          </a:bodyPr>
          <a:lstStyle/>
          <a:p>
            <a:r>
              <a:rPr lang="sr-Cyrl-RS" dirty="0">
                <a:latin typeface="Arial" charset="0"/>
                <a:cs typeface="Arial" charset="0"/>
              </a:rPr>
              <a:t>3</a:t>
            </a:r>
            <a:r>
              <a:rPr lang="en-US" dirty="0">
                <a:latin typeface="Arial" charset="0"/>
                <a:cs typeface="Arial" charset="0"/>
              </a:rPr>
              <a:t>.Dan</a:t>
            </a:r>
            <a:endParaRPr lang="sr-Latn-RS" dirty="0">
              <a:latin typeface="Arial" charset="0"/>
              <a:cs typeface="Arial" charset="0"/>
            </a:endParaRPr>
          </a:p>
          <a:p>
            <a:r>
              <a:rPr lang="sr-Latn-RS" dirty="0">
                <a:latin typeface="Arial" charset="0"/>
                <a:cs typeface="Arial" charset="0"/>
              </a:rPr>
              <a:t>Stilovi pisanja programa</a:t>
            </a: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 err="1">
                <a:latin typeface="Arial" charset="0"/>
                <a:cs typeface="Arial" charset="0"/>
              </a:rPr>
              <a:t>Testiranje</a:t>
            </a:r>
            <a:endParaRPr lang="en-US" dirty="0">
              <a:latin typeface="Arial" charset="0"/>
              <a:cs typeface="Arial" charset="0"/>
            </a:endParaRPr>
          </a:p>
          <a:p>
            <a:r>
              <a:rPr lang="en-US" dirty="0" err="1">
                <a:latin typeface="Arial" charset="0"/>
                <a:cs typeface="Arial" charset="0"/>
              </a:rPr>
              <a:t>Dokumentacija</a:t>
            </a:r>
            <a:endParaRPr lang="en-US" dirty="0">
              <a:latin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0B712-33FE-8B42-3777-DF8C74470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Zadaci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E9D94-3A54-CD21-1442-E6472DECD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Ispraviti sav dosadašnji programski kod tako da nema grešaka</a:t>
            </a:r>
          </a:p>
          <a:p>
            <a:r>
              <a:rPr lang="sr-Latn-RS" dirty="0"/>
              <a:t>Napravite i koristite jedan pristup za stil pisanja programskog koda</a:t>
            </a:r>
          </a:p>
        </p:txBody>
      </p:sp>
    </p:spTree>
    <p:extLst>
      <p:ext uri="{BB962C8B-B14F-4D97-AF65-F5344CB8AC3E}">
        <p14:creationId xmlns:p14="http://schemas.microsoft.com/office/powerpoint/2010/main" val="3417195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2347E-81BF-2183-F4BB-6F254E35E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Testiranje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AC766-F6BA-5C4A-8A20-2444622269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913403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PYTHON KURS</a:t>
            </a:r>
            <a:r>
              <a:rPr lang="sr-Latn-RS" dirty="0"/>
              <a:t> Testiranje</a:t>
            </a:r>
            <a:endParaRPr lang="en-US" dirty="0"/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b="1" dirty="0" err="1">
                <a:latin typeface="Arial" charset="0"/>
                <a:cs typeface="Arial" charset="0"/>
              </a:rPr>
              <a:t>Testiranje</a:t>
            </a:r>
            <a:endParaRPr lang="en-US" b="1" dirty="0">
              <a:latin typeface="Arial" charset="0"/>
              <a:cs typeface="Arial" charset="0"/>
            </a:endParaRPr>
          </a:p>
          <a:p>
            <a:r>
              <a:rPr lang="sr-Latn-CS" dirty="0">
                <a:latin typeface="Arial" charset="0"/>
                <a:cs typeface="Arial" charset="0"/>
              </a:rPr>
              <a:t>Aktivnost koja za cilj ima obezb</a:t>
            </a:r>
            <a:r>
              <a:rPr lang="sr-Cyrl-RS" dirty="0">
                <a:latin typeface="Arial" charset="0"/>
                <a:cs typeface="Arial" charset="0"/>
              </a:rPr>
              <a:t>ј</a:t>
            </a:r>
            <a:r>
              <a:rPr lang="sr-Latn-CS" dirty="0">
                <a:latin typeface="Arial" charset="0"/>
                <a:cs typeface="Arial" charset="0"/>
              </a:rPr>
              <a:t>eđivanje da softver radi u skladu sa postavljenim funkcionalnim i nefunkcionalnim zaht</a:t>
            </a:r>
            <a:r>
              <a:rPr lang="sr-Cyrl-RS" dirty="0">
                <a:latin typeface="Arial" charset="0"/>
                <a:cs typeface="Arial" charset="0"/>
              </a:rPr>
              <a:t>ј</a:t>
            </a:r>
            <a:r>
              <a:rPr lang="sr-Latn-CS" dirty="0">
                <a:latin typeface="Arial" charset="0"/>
                <a:cs typeface="Arial" charset="0"/>
              </a:rPr>
              <a:t>evima</a:t>
            </a:r>
          </a:p>
          <a:p>
            <a:r>
              <a:rPr lang="sr-Latn-CS" dirty="0">
                <a:latin typeface="Arial" charset="0"/>
                <a:cs typeface="Arial" charset="0"/>
              </a:rPr>
              <a:t>Najčešće je određena faza razvoja softvera posvećena testiranju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KURS</a:t>
            </a:r>
            <a:r>
              <a:rPr lang="sr-Latn-RS" dirty="0"/>
              <a:t> Testiranje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sr-Latn-RS" b="1" dirty="0"/>
              <a:t>Razlozi za testiranje softvera:</a:t>
            </a:r>
          </a:p>
          <a:p>
            <a:r>
              <a:rPr lang="sr-Latn-RS" dirty="0"/>
              <a:t>Podizanje kvaliteta softvera</a:t>
            </a:r>
          </a:p>
          <a:p>
            <a:r>
              <a:rPr lang="sr-Latn-RS" dirty="0"/>
              <a:t>Povećanje sigurnosti da softver radi ono za šta je projektovan</a:t>
            </a:r>
          </a:p>
          <a:p>
            <a:r>
              <a:rPr lang="sr-Latn-RS" dirty="0"/>
              <a:t>Dokumentovanje API-ja (prim</a:t>
            </a:r>
            <a:r>
              <a:rPr lang="sr-Cyrl-RS" dirty="0"/>
              <a:t>ј</a:t>
            </a:r>
            <a:r>
              <a:rPr lang="sr-Latn-RS" dirty="0"/>
              <a:t>eri upotrebe softverskih modula)</a:t>
            </a:r>
          </a:p>
          <a:p>
            <a:r>
              <a:rPr lang="sr-Latn-RS" dirty="0"/>
              <a:t>Zaštita od regresija prilikom većih izm</a:t>
            </a:r>
            <a:r>
              <a:rPr lang="sr-Cyrl-RS" dirty="0"/>
              <a:t>ј</a:t>
            </a:r>
            <a:r>
              <a:rPr lang="sr-Latn-RS" dirty="0"/>
              <a:t>ena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sr-Latn-RS" dirty="0"/>
              <a:t>Pristupi u testiranju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Ručno naspram automatizovanog</a:t>
            </a:r>
          </a:p>
          <a:p>
            <a:r>
              <a:rPr lang="sr-Latn-RS" dirty="0"/>
              <a:t>White-box naspram Black-box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Nivoi testiranja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238026"/>
            <a:ext cx="8229600" cy="4525963"/>
          </a:xfrm>
        </p:spPr>
        <p:txBody>
          <a:bodyPr/>
          <a:lstStyle/>
          <a:p>
            <a:r>
              <a:rPr lang="sr-Latn-RS" dirty="0"/>
              <a:t>Unit testing – testranje pojedinačnih modula</a:t>
            </a:r>
          </a:p>
          <a:p>
            <a:r>
              <a:rPr lang="sr-Latn-RS" dirty="0"/>
              <a:t>Integration testing – testiranje integrisanih dijelova</a:t>
            </a:r>
          </a:p>
          <a:p>
            <a:r>
              <a:rPr lang="sr-Latn-RS" dirty="0"/>
              <a:t>System testing – testiranje sistema kao cjeline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924944"/>
            <a:ext cx="3048000" cy="30384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Okruženja za automatsko testiranje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sr-Latn-RS" dirty="0"/>
              <a:t>mogućavaju automatsko izvršavanje i izvještavanje.</a:t>
            </a:r>
          </a:p>
          <a:p>
            <a:r>
              <a:rPr lang="sr-Latn-RS" dirty="0"/>
              <a:t>Obezbjeđuje ponovljivost</a:t>
            </a:r>
          </a:p>
          <a:p>
            <a:r>
              <a:rPr lang="sr-Latn-RS" dirty="0"/>
              <a:t>Osnova za </a:t>
            </a:r>
            <a:r>
              <a:rPr lang="sr-Latn-RS" i="1" dirty="0"/>
              <a:t>Test-Driven Development </a:t>
            </a:r>
            <a:r>
              <a:rPr lang="sr-Latn-RS" dirty="0"/>
              <a:t>i </a:t>
            </a:r>
            <a:r>
              <a:rPr lang="sr-Latn-RS" i="1" dirty="0"/>
              <a:t>Continuous Integration</a:t>
            </a:r>
            <a:endParaRPr lang="en-US" i="1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Obratiti pažnju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sr-Latn-RS" b="1" dirty="0"/>
          </a:p>
          <a:p>
            <a:r>
              <a:rPr lang="en-US" dirty="0"/>
              <a:t>T</a:t>
            </a:r>
            <a:r>
              <a:rPr lang="sr-Latn-RS" dirty="0"/>
              <a:t>estirati očekivane ulaze</a:t>
            </a:r>
          </a:p>
          <a:p>
            <a:r>
              <a:rPr lang="en-US" dirty="0"/>
              <a:t>T</a:t>
            </a:r>
            <a:r>
              <a:rPr lang="sr-Latn-RS" dirty="0"/>
              <a:t>estirati neočekivane/neispravne ulaze</a:t>
            </a:r>
          </a:p>
          <a:p>
            <a:r>
              <a:rPr lang="en-US" dirty="0"/>
              <a:t>T</a:t>
            </a:r>
            <a:r>
              <a:rPr lang="sr-Latn-RS" dirty="0"/>
              <a:t>estirati granične vrijednosti ulaza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KURS</a:t>
            </a:r>
            <a:r>
              <a:rPr lang="sr-Latn-RS" dirty="0"/>
              <a:t> Testiranje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sr-Latn-RS" b="1" dirty="0"/>
              <a:t>Testiranje zasnovano na zadovoljenju uslova - </a:t>
            </a:r>
            <a:r>
              <a:rPr lang="sr-Latn-RS" b="1" i="1" dirty="0"/>
              <a:t>assert</a:t>
            </a:r>
            <a:endParaRPr lang="sr-Latn-RS" b="1" dirty="0"/>
          </a:p>
          <a:p>
            <a:r>
              <a:rPr lang="sr-Latn-RS" dirty="0"/>
              <a:t>U okviru izvršavanja testa </a:t>
            </a:r>
            <a:r>
              <a:rPr lang="sr-Latn-RS" i="1" dirty="0"/>
              <a:t>assert </a:t>
            </a:r>
            <a:r>
              <a:rPr lang="sr-Latn-RS" dirty="0"/>
              <a:t>iskazom definiše se tvrdnja koja mora biti zadovoljena</a:t>
            </a:r>
          </a:p>
          <a:p>
            <a:r>
              <a:rPr lang="sr-Latn-RS" dirty="0"/>
              <a:t>Ukoliko </a:t>
            </a:r>
            <a:r>
              <a:rPr lang="sr-Latn-RS" i="1" dirty="0"/>
              <a:t>assert</a:t>
            </a:r>
            <a:r>
              <a:rPr lang="sr-Latn-RS" dirty="0"/>
              <a:t> iskaz nije zadovoljen test će biti neuspješan</a:t>
            </a:r>
          </a:p>
          <a:p>
            <a:r>
              <a:rPr lang="sr-Latn-RS" dirty="0"/>
              <a:t>NAPOMENA: Ukoliko je uključena optimizacija koda </a:t>
            </a:r>
            <a:r>
              <a:rPr lang="sr-Latn-RS" i="1" dirty="0"/>
              <a:t>assert </a:t>
            </a:r>
            <a:r>
              <a:rPr lang="sr-Latn-RS" dirty="0"/>
              <a:t>iskazi će biti </a:t>
            </a:r>
            <a:r>
              <a:rPr lang="sr-Latn-RS" b="1" dirty="0"/>
              <a:t>isključeni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P</a:t>
            </a:r>
            <a:r>
              <a:rPr lang="sr-Latn-RS" dirty="0"/>
              <a:t>ytest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Jednostavan API – bez suvišnog koda</a:t>
            </a:r>
          </a:p>
          <a:p>
            <a:r>
              <a:rPr lang="en-US" dirty="0"/>
              <a:t>B</a:t>
            </a:r>
            <a:r>
              <a:rPr lang="sr-Latn-RS" dirty="0"/>
              <a:t>rz za učenje</a:t>
            </a:r>
          </a:p>
          <a:p>
            <a:r>
              <a:rPr lang="en-US" dirty="0"/>
              <a:t>P</a:t>
            </a:r>
            <a:r>
              <a:rPr lang="sr-Latn-RS" dirty="0"/>
              <a:t>arametrizovane test funkcije (</a:t>
            </a:r>
            <a:r>
              <a:rPr lang="sr-Latn-RS" i="1" dirty="0"/>
              <a:t>fixtures</a:t>
            </a:r>
            <a:r>
              <a:rPr lang="sr-Latn-RS" dirty="0"/>
              <a:t>)</a:t>
            </a:r>
          </a:p>
          <a:p>
            <a:r>
              <a:rPr lang="sr-Latn-RS" dirty="0"/>
              <a:t>Mogućnost proširenja putem dodataka (</a:t>
            </a:r>
            <a:r>
              <a:rPr lang="sr-Latn-RS" i="1" dirty="0"/>
              <a:t>plugins</a:t>
            </a:r>
            <a:r>
              <a:rPr lang="sr-Latn-RS" dirty="0"/>
              <a:t>)</a:t>
            </a:r>
          </a:p>
          <a:p>
            <a:r>
              <a:rPr lang="sr-Latn-RS" dirty="0"/>
              <a:t>Mogućnost integracije sa drugim alatima i bibliotekama (nose, doctest...)</a:t>
            </a:r>
          </a:p>
          <a:p>
            <a:r>
              <a:rPr lang="sr-Latn-RS" dirty="0"/>
              <a:t>Velika zajednica korisnika</a:t>
            </a:r>
          </a:p>
          <a:p>
            <a:r>
              <a:rPr lang="en-US" dirty="0"/>
              <a:t>D</a:t>
            </a:r>
            <a:r>
              <a:rPr lang="sr-Latn-RS" dirty="0"/>
              <a:t>obro dokumentovan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58929" y="5941497"/>
            <a:ext cx="2666114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sr-Latn-BA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pytest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82DE1-9525-72E7-F1E3-DB35C4B86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Stilovi pisanja programa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DF5A11-9336-0FE9-E703-D214DE5F95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3869304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Pytest primjer1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396751"/>
          </a:xfrm>
        </p:spPr>
        <p:txBody>
          <a:bodyPr/>
          <a:lstStyle/>
          <a:p>
            <a:r>
              <a:rPr lang="sr-Latn-RS" dirty="0"/>
              <a:t>Sadržaj datoteke test_sample</a:t>
            </a:r>
            <a:r>
              <a:rPr lang="en-US" dirty="0"/>
              <a:t>1</a:t>
            </a:r>
            <a:r>
              <a:rPr lang="sr-Latn-RS" dirty="0"/>
              <a:t>.py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43608" y="3244334"/>
            <a:ext cx="7272808" cy="175432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sz="18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 New"/>
              </a:rPr>
              <a:t>func</a:t>
            </a:r>
            <a:r>
              <a:rPr lang="en-US" sz="1800" b="1" dirty="0">
                <a:solidFill>
                  <a:srgbClr val="000000"/>
                </a:solidFill>
                <a:latin typeface="Courier New"/>
              </a:rPr>
              <a:t>(x):</a:t>
            </a:r>
          </a:p>
          <a:p>
            <a:pPr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urier New"/>
              </a:rPr>
              <a:t> x + </a:t>
            </a:r>
            <a:r>
              <a:rPr lang="en-US" sz="1800" dirty="0">
                <a:solidFill>
                  <a:srgbClr val="FF0000"/>
                </a:solidFill>
                <a:latin typeface="Courier New"/>
              </a:rPr>
              <a:t>1</a:t>
            </a:r>
          </a:p>
          <a:p>
            <a:pPr indent="0">
              <a:buNone/>
            </a:pPr>
            <a:endParaRPr lang="en-US" sz="1800" dirty="0">
              <a:latin typeface="Courier New"/>
            </a:endParaRPr>
          </a:p>
          <a:p>
            <a:pPr indent="0">
              <a:buNone/>
            </a:pPr>
            <a:r>
              <a:rPr lang="en-US" sz="1800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sz="18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 New"/>
              </a:rPr>
              <a:t>test_answer</a:t>
            </a:r>
            <a:r>
              <a:rPr lang="en-US" sz="1800" b="1" dirty="0">
                <a:solidFill>
                  <a:srgbClr val="000000"/>
                </a:solidFill>
                <a:latin typeface="Courier New"/>
              </a:rPr>
              <a:t>(): </a:t>
            </a:r>
            <a:r>
              <a:rPr lang="en-US" sz="1800" b="1" dirty="0">
                <a:solidFill>
                  <a:srgbClr val="008000"/>
                </a:solidFill>
                <a:latin typeface="Courier New"/>
              </a:rPr>
              <a:t># </a:t>
            </a:r>
            <a:r>
              <a:rPr lang="en-US" sz="1800" b="1" dirty="0" err="1">
                <a:solidFill>
                  <a:srgbClr val="008000"/>
                </a:solidFill>
                <a:latin typeface="Courier New"/>
              </a:rPr>
              <a:t>Konvencija</a:t>
            </a:r>
            <a:r>
              <a:rPr lang="en-US" sz="1800" b="1" dirty="0">
                <a:solidFill>
                  <a:srgbClr val="008000"/>
                </a:solidFill>
                <a:latin typeface="Courier New"/>
              </a:rPr>
              <a:t> </a:t>
            </a:r>
            <a:r>
              <a:rPr lang="en-US" sz="1800" b="1" dirty="0" err="1">
                <a:solidFill>
                  <a:srgbClr val="008000"/>
                </a:solidFill>
                <a:latin typeface="Courier New"/>
              </a:rPr>
              <a:t>imenovanja</a:t>
            </a:r>
            <a:endParaRPr lang="en-US" sz="1800" b="1" dirty="0">
              <a:solidFill>
                <a:srgbClr val="008000"/>
              </a:solidFill>
              <a:latin typeface="Courier New"/>
            </a:endParaRPr>
          </a:p>
          <a:p>
            <a:pPr indent="0">
              <a:buNone/>
            </a:pPr>
            <a:r>
              <a:rPr lang="en-US" sz="18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urier New"/>
              </a:rPr>
              <a:t>assert</a:t>
            </a:r>
            <a:r>
              <a:rPr lang="en-US" sz="18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/>
              </a:rPr>
              <a:t>func</a:t>
            </a:r>
            <a:r>
              <a:rPr lang="en-US" sz="1800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800" dirty="0">
                <a:solidFill>
                  <a:srgbClr val="FF0000"/>
                </a:solidFill>
                <a:latin typeface="Courier New"/>
              </a:rPr>
              <a:t>3</a:t>
            </a:r>
            <a:r>
              <a:rPr lang="en-US" sz="1800" dirty="0">
                <a:solidFill>
                  <a:srgbClr val="000000"/>
                </a:solidFill>
                <a:latin typeface="Courier New"/>
              </a:rPr>
              <a:t>) == </a:t>
            </a:r>
            <a:r>
              <a:rPr lang="en-US" sz="1800" dirty="0">
                <a:solidFill>
                  <a:srgbClr val="FF0000"/>
                </a:solidFill>
                <a:latin typeface="Courier New"/>
              </a:rPr>
              <a:t>5</a:t>
            </a:r>
            <a:endParaRPr lang="sr-Latn-RS" sz="18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sr-Latn-RS" dirty="0"/>
              <a:t>Pokretanje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892696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Samo pokrenuti:</a:t>
            </a:r>
          </a:p>
          <a:p>
            <a:pPr algn="ctr">
              <a:buNone/>
            </a:pPr>
            <a:r>
              <a:rPr lang="sr-Latn-RS" b="1" dirty="0">
                <a:latin typeface="Courier New" panose="02070309020205020404" pitchFamily="49" charset="0"/>
                <a:cs typeface="Courier New" panose="02070309020205020404" pitchFamily="49" charset="0"/>
              </a:rPr>
              <a:t>py.test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71600" y="2656944"/>
            <a:ext cx="7200800" cy="34163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d:\src\03&gt;py.test</a:t>
            </a:r>
            <a:r>
              <a:rPr lang="sr-Latn-RS" sz="1200" dirty="0">
                <a:latin typeface="Consolas" pitchFamily="49" charset="0"/>
                <a:cs typeface="Consolas" pitchFamily="49" charset="0"/>
              </a:rPr>
              <a:t>  .\test\test_sample.py</a:t>
            </a:r>
          </a:p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============================= test session starts =============================</a:t>
            </a:r>
          </a:p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platform win32 -- Python 2.7.8 -- py-1.4.26 -- pytest-2.6.4</a:t>
            </a:r>
          </a:p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collected 1 items</a:t>
            </a:r>
          </a:p>
          <a:p>
            <a:endParaRPr lang="en-US" sz="1200" dirty="0">
              <a:latin typeface="Consolas" pitchFamily="49" charset="0"/>
              <a:cs typeface="Consolas" pitchFamily="49" charset="0"/>
            </a:endParaRPr>
          </a:p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test_sample.py F</a:t>
            </a:r>
          </a:p>
          <a:p>
            <a:endParaRPr lang="en-US" sz="1200" dirty="0">
              <a:latin typeface="Consolas" pitchFamily="49" charset="0"/>
              <a:cs typeface="Consolas" pitchFamily="49" charset="0"/>
            </a:endParaRPr>
          </a:p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================================== FAILURES ===================================</a:t>
            </a:r>
          </a:p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_________________________________ </a:t>
            </a:r>
            <a:r>
              <a:rPr lang="en-US" sz="1200" dirty="0" err="1">
                <a:latin typeface="Consolas" pitchFamily="49" charset="0"/>
                <a:cs typeface="Consolas" pitchFamily="49" charset="0"/>
              </a:rPr>
              <a:t>test_answer</a:t>
            </a:r>
            <a:r>
              <a:rPr lang="en-US" sz="1200" dirty="0">
                <a:latin typeface="Consolas" pitchFamily="49" charset="0"/>
                <a:cs typeface="Consolas" pitchFamily="49" charset="0"/>
              </a:rPr>
              <a:t> _________________________________</a:t>
            </a:r>
          </a:p>
          <a:p>
            <a:endParaRPr lang="en-US" sz="1200" dirty="0">
              <a:latin typeface="Consolas" pitchFamily="49" charset="0"/>
              <a:cs typeface="Consolas" pitchFamily="49" charset="0"/>
            </a:endParaRPr>
          </a:p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    def </a:t>
            </a:r>
            <a:r>
              <a:rPr lang="en-US" sz="1200" dirty="0" err="1">
                <a:latin typeface="Consolas" pitchFamily="49" charset="0"/>
                <a:cs typeface="Consolas" pitchFamily="49" charset="0"/>
              </a:rPr>
              <a:t>test_answer</a:t>
            </a:r>
            <a:r>
              <a:rPr lang="en-US" sz="1200" dirty="0">
                <a:latin typeface="Consolas" pitchFamily="49" charset="0"/>
                <a:cs typeface="Consolas" pitchFamily="49" charset="0"/>
              </a:rPr>
              <a:t>(): # </a:t>
            </a:r>
            <a:r>
              <a:rPr lang="en-US" sz="1200" dirty="0" err="1">
                <a:latin typeface="Consolas" pitchFamily="49" charset="0"/>
                <a:cs typeface="Consolas" pitchFamily="49" charset="0"/>
              </a:rPr>
              <a:t>Konvencija</a:t>
            </a:r>
            <a:r>
              <a:rPr lang="en-US" sz="12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200" dirty="0" err="1">
                <a:latin typeface="Consolas" pitchFamily="49" charset="0"/>
                <a:cs typeface="Consolas" pitchFamily="49" charset="0"/>
              </a:rPr>
              <a:t>imenovanja</a:t>
            </a:r>
            <a:endParaRPr lang="en-US" sz="1200" dirty="0">
              <a:latin typeface="Consolas" pitchFamily="49" charset="0"/>
              <a:cs typeface="Consolas" pitchFamily="49" charset="0"/>
            </a:endParaRPr>
          </a:p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&gt;       assert </a:t>
            </a:r>
            <a:r>
              <a:rPr lang="en-US" sz="1200" dirty="0" err="1">
                <a:latin typeface="Consolas" pitchFamily="49" charset="0"/>
                <a:cs typeface="Consolas" pitchFamily="49" charset="0"/>
              </a:rPr>
              <a:t>func</a:t>
            </a:r>
            <a:r>
              <a:rPr lang="en-US" sz="1200" dirty="0">
                <a:latin typeface="Consolas" pitchFamily="49" charset="0"/>
                <a:cs typeface="Consolas" pitchFamily="49" charset="0"/>
              </a:rPr>
              <a:t>(3) == 5</a:t>
            </a:r>
          </a:p>
          <a:p>
            <a:r>
              <a:rPr lang="en-US" sz="12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E       assert 4 == 5</a:t>
            </a:r>
          </a:p>
          <a:p>
            <a:r>
              <a:rPr lang="en-US" sz="12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E        +  where 4 = </a:t>
            </a:r>
            <a:r>
              <a:rPr lang="en-US" sz="1200" dirty="0" err="1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func</a:t>
            </a:r>
            <a:r>
              <a:rPr lang="en-US" sz="12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(3)</a:t>
            </a:r>
          </a:p>
          <a:p>
            <a:endParaRPr lang="en-US" sz="1200" dirty="0">
              <a:latin typeface="Consolas" pitchFamily="49" charset="0"/>
              <a:cs typeface="Consolas" pitchFamily="49" charset="0"/>
            </a:endParaRPr>
          </a:p>
          <a:p>
            <a:r>
              <a:rPr lang="en-US" sz="1200" u="sng" dirty="0">
                <a:latin typeface="Consolas" pitchFamily="49" charset="0"/>
                <a:cs typeface="Consolas" pitchFamily="49" charset="0"/>
              </a:rPr>
              <a:t>File "D:\src\test\test_sample.py", line 5</a:t>
            </a:r>
          </a:p>
          <a:p>
            <a:r>
              <a:rPr lang="en-US" sz="1200" dirty="0" err="1">
                <a:latin typeface="Consolas" pitchFamily="49" charset="0"/>
                <a:cs typeface="Consolas" pitchFamily="49" charset="0"/>
              </a:rPr>
              <a:t>AssertionError</a:t>
            </a:r>
            <a:endParaRPr lang="en-US" sz="1200" dirty="0">
              <a:latin typeface="Consolas" pitchFamily="49" charset="0"/>
              <a:cs typeface="Consolas" pitchFamily="49" charset="0"/>
            </a:endParaRPr>
          </a:p>
          <a:p>
            <a:r>
              <a:rPr lang="en-US" sz="1200" dirty="0">
                <a:latin typeface="Consolas" pitchFamily="49" charset="0"/>
                <a:cs typeface="Consolas" pitchFamily="49" charset="0"/>
              </a:rPr>
              <a:t>========================== 1 failed in 0.07 seconds ===========================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Drugi Primjer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26368" y="1340768"/>
            <a:ext cx="8229600" cy="964703"/>
          </a:xfrm>
        </p:spPr>
        <p:txBody>
          <a:bodyPr/>
          <a:lstStyle/>
          <a:p>
            <a:r>
              <a:rPr lang="sr-Latn-RS" dirty="0"/>
              <a:t>Provjera izuzuzetaka (</a:t>
            </a:r>
            <a:r>
              <a:rPr lang="sr-Latn-RS" i="1" dirty="0"/>
              <a:t>exception</a:t>
            </a:r>
            <a:r>
              <a:rPr lang="sr-Latn-RS" dirty="0"/>
              <a:t>)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02178" y="2348880"/>
            <a:ext cx="7272808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urier New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pytest</a:t>
            </a:r>
            <a:endParaRPr lang="en-US" dirty="0">
              <a:solidFill>
                <a:srgbClr val="000000"/>
              </a:solidFill>
              <a:latin typeface="Courier New"/>
            </a:endParaRPr>
          </a:p>
          <a:p>
            <a:endParaRPr lang="en-US" dirty="0">
              <a:latin typeface="Courier New"/>
            </a:endParaRPr>
          </a:p>
          <a:p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f():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raise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SystemExit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dirty="0">
                <a:solidFill>
                  <a:srgbClr val="FF0000"/>
                </a:solidFill>
                <a:latin typeface="Courier New"/>
              </a:rPr>
              <a:t>1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)</a:t>
            </a:r>
          </a:p>
          <a:p>
            <a:endParaRPr lang="en-US" dirty="0">
              <a:latin typeface="Courier New"/>
            </a:endParaRPr>
          </a:p>
          <a:p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 New"/>
              </a:rPr>
              <a:t>test_mytest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():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with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pytest.raises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SystemExit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f()</a:t>
            </a:r>
          </a:p>
        </p:txBody>
      </p:sp>
      <p:sp>
        <p:nvSpPr>
          <p:cNvPr id="9" name="Content Placeholder 5"/>
          <p:cNvSpPr txBox="1">
            <a:spLocks/>
          </p:cNvSpPr>
          <p:nvPr/>
        </p:nvSpPr>
        <p:spPr bwMode="auto">
          <a:xfrm>
            <a:off x="426368" y="4696545"/>
            <a:ext cx="8229600" cy="60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6185"/>
              </a:buClr>
              <a:buSzPct val="80000"/>
              <a:buFont typeface="Wingdings" pitchFamily="2" charset="2"/>
              <a:buChar char="l"/>
              <a:tabLst/>
              <a:defRPr/>
            </a:pPr>
            <a:r>
              <a:rPr kumimoji="0" lang="sr-Latn-RS" sz="2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Pokretanje u </a:t>
            </a:r>
            <a:r>
              <a:rPr kumimoji="0" lang="sr-Latn-RS" sz="26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quiet</a:t>
            </a:r>
            <a:r>
              <a:rPr kumimoji="0" lang="sr-Latn-RS" sz="2600" b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modu</a:t>
            </a:r>
            <a:endParaRPr kumimoji="0" lang="sr-Latn-RS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6185"/>
              </a:buClr>
              <a:buSzPct val="80000"/>
              <a:buFont typeface="Wingdings" pitchFamily="2" charset="2"/>
              <a:buChar char="l"/>
              <a:tabLst/>
              <a:defRPr/>
            </a:pP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2178" y="5313982"/>
            <a:ext cx="7272808" cy="9233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/>
              </a:rPr>
              <a:t>d:\src\03&gt;py.test -q .\test\test_sample2.py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.</a:t>
            </a:r>
          </a:p>
          <a:p>
            <a:r>
              <a:rPr lang="en-US" dirty="0">
                <a:solidFill>
                  <a:srgbClr val="00B050"/>
                </a:solidFill>
                <a:latin typeface="Courier New"/>
              </a:rPr>
              <a:t>1 passed in 0.01 seconds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138" y="-25"/>
            <a:ext cx="7920037" cy="964703"/>
          </a:xfrm>
        </p:spPr>
        <p:txBody>
          <a:bodyPr>
            <a:normAutofit/>
          </a:bodyPr>
          <a:lstStyle/>
          <a:p>
            <a:r>
              <a:rPr lang="sr-Latn-RS" dirty="0"/>
              <a:t>Grupisanje logički povezanih testova u klase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26368" y="1552724"/>
            <a:ext cx="8229600" cy="96470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02178" y="2776860"/>
            <a:ext cx="7272808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urier New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 New"/>
              </a:rPr>
              <a:t>TestClass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 New"/>
              </a:rPr>
              <a:t>test_one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b="1" i="1" dirty="0">
                <a:solidFill>
                  <a:srgbClr val="000000"/>
                </a:solidFill>
                <a:latin typeface="Courier New"/>
              </a:rPr>
              <a:t>self):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x = 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"this"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assert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'h'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i="1" dirty="0">
                <a:solidFill>
                  <a:srgbClr val="0000FF"/>
                </a:solidFill>
                <a:latin typeface="Courier New"/>
              </a:rPr>
              <a:t>in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 x</a:t>
            </a:r>
          </a:p>
          <a:p>
            <a:endParaRPr lang="en-US" dirty="0">
              <a:latin typeface="Courier New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 New"/>
              </a:rPr>
              <a:t>test_two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b="1" i="1" dirty="0">
                <a:solidFill>
                  <a:srgbClr val="000000"/>
                </a:solidFill>
                <a:latin typeface="Courier New"/>
              </a:rPr>
              <a:t>self):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x = 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"hello"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assert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hasattr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(x, 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'check'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)</a:t>
            </a:r>
            <a:endParaRPr lang="en-US" dirty="0">
              <a:solidFill>
                <a:srgbClr val="000000"/>
              </a:solidFill>
              <a:latin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Primjer</a:t>
            </a:r>
            <a:r>
              <a:rPr lang="en-US" dirty="0"/>
              <a:t> 3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7544" y="1556793"/>
            <a:ext cx="8229600" cy="864096"/>
          </a:xfrm>
        </p:spPr>
        <p:txBody>
          <a:bodyPr/>
          <a:lstStyle/>
          <a:p>
            <a:pPr algn="ctr">
              <a:buNone/>
            </a:pPr>
            <a:r>
              <a:rPr lang="en-US" b="1" dirty="0"/>
              <a:t>Za </a:t>
            </a:r>
            <a:r>
              <a:rPr lang="en-US" b="1" dirty="0" err="1"/>
              <a:t>promjenu</a:t>
            </a:r>
            <a:r>
              <a:rPr lang="en-US" b="1" dirty="0"/>
              <a:t>, </a:t>
            </a:r>
            <a:r>
              <a:rPr lang="en-US" b="1" dirty="0" err="1"/>
              <a:t>iz</a:t>
            </a:r>
            <a:r>
              <a:rPr lang="en-US" b="1" dirty="0"/>
              <a:t> </a:t>
            </a:r>
            <a:r>
              <a:rPr lang="en-US" b="1" i="1" dirty="0" err="1"/>
              <a:t>packagea</a:t>
            </a:r>
            <a:r>
              <a:rPr lang="en-US" b="1" i="1" dirty="0"/>
              <a:t> </a:t>
            </a:r>
            <a:r>
              <a:rPr lang="sr-Latn-RS" b="1" dirty="0"/>
              <a:t>test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9916" y="2623552"/>
            <a:ext cx="7704856" cy="267765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urier New"/>
              </a:rPr>
              <a:t>d:\src\03\test&gt;py.test -q test_sample3.py</a:t>
            </a:r>
          </a:p>
          <a:p>
            <a:r>
              <a:rPr lang="en-US" sz="1200" dirty="0">
                <a:latin typeface="Courier New"/>
              </a:rPr>
              <a:t>.F</a:t>
            </a:r>
          </a:p>
          <a:p>
            <a:r>
              <a:rPr lang="en-US" sz="1200" dirty="0">
                <a:latin typeface="Courier New"/>
              </a:rPr>
              <a:t>================================== FAILURES ===================================</a:t>
            </a:r>
          </a:p>
          <a:p>
            <a:r>
              <a:rPr lang="en-US" sz="1200" dirty="0">
                <a:latin typeface="Courier New"/>
              </a:rPr>
              <a:t>_____________________________ </a:t>
            </a:r>
            <a:r>
              <a:rPr lang="en-US" sz="1200" dirty="0" err="1">
                <a:latin typeface="Courier New"/>
              </a:rPr>
              <a:t>TestClass.test_two</a:t>
            </a:r>
            <a:r>
              <a:rPr lang="en-US" sz="1200" dirty="0">
                <a:latin typeface="Courier New"/>
              </a:rPr>
              <a:t> ______________________________</a:t>
            </a:r>
          </a:p>
          <a:p>
            <a:endParaRPr lang="en-US" sz="1200" dirty="0">
              <a:latin typeface="Courier New"/>
            </a:endParaRPr>
          </a:p>
          <a:p>
            <a:r>
              <a:rPr lang="en-US" sz="1200" dirty="0">
                <a:latin typeface="Courier New"/>
              </a:rPr>
              <a:t>self = &lt;test_sample3.TestClass instance at 0x029A10F8&gt;</a:t>
            </a:r>
          </a:p>
          <a:p>
            <a:endParaRPr lang="en-US" sz="1200" dirty="0">
              <a:latin typeface="Courier New"/>
            </a:endParaRPr>
          </a:p>
          <a:p>
            <a:r>
              <a:rPr lang="en-US" sz="1200" dirty="0">
                <a:latin typeface="Courier New"/>
              </a:rPr>
              <a:t>    def </a:t>
            </a:r>
            <a:r>
              <a:rPr lang="en-US" sz="1200" dirty="0" err="1">
                <a:latin typeface="Courier New"/>
              </a:rPr>
              <a:t>test_two</a:t>
            </a:r>
            <a:r>
              <a:rPr lang="en-US" sz="1200" dirty="0">
                <a:latin typeface="Courier New"/>
              </a:rPr>
              <a:t>(self):</a:t>
            </a:r>
          </a:p>
          <a:p>
            <a:r>
              <a:rPr lang="en-US" sz="1200" dirty="0">
                <a:latin typeface="Courier New"/>
              </a:rPr>
              <a:t>        x = "hello"</a:t>
            </a:r>
          </a:p>
          <a:p>
            <a:r>
              <a:rPr lang="en-US" sz="1200" dirty="0">
                <a:latin typeface="Courier New"/>
              </a:rPr>
              <a:t>&gt;       assert </a:t>
            </a:r>
            <a:r>
              <a:rPr lang="en-US" sz="1200" dirty="0" err="1">
                <a:latin typeface="Courier New"/>
              </a:rPr>
              <a:t>hasattr</a:t>
            </a:r>
            <a:r>
              <a:rPr lang="en-US" sz="1200" dirty="0">
                <a:latin typeface="Courier New"/>
              </a:rPr>
              <a:t>(x, 'check')</a:t>
            </a:r>
          </a:p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E       assert </a:t>
            </a:r>
            <a:r>
              <a:rPr lang="en-US" sz="1200" dirty="0" err="1">
                <a:solidFill>
                  <a:srgbClr val="FF0000"/>
                </a:solidFill>
                <a:latin typeface="Courier New"/>
              </a:rPr>
              <a:t>hasattr</a:t>
            </a:r>
            <a:r>
              <a:rPr lang="en-US" sz="1200" dirty="0">
                <a:solidFill>
                  <a:srgbClr val="FF0000"/>
                </a:solidFill>
                <a:latin typeface="Courier New"/>
              </a:rPr>
              <a:t>('hello', 'check')</a:t>
            </a:r>
          </a:p>
          <a:p>
            <a:endParaRPr lang="en-US" sz="1200" dirty="0">
              <a:latin typeface="Courier New"/>
            </a:endParaRPr>
          </a:p>
          <a:p>
            <a:r>
              <a:rPr lang="en-US" sz="1200" dirty="0">
                <a:latin typeface="Courier New"/>
              </a:rPr>
              <a:t>test_sample3.py:8: </a:t>
            </a:r>
            <a:r>
              <a:rPr lang="en-US" sz="1200" dirty="0" err="1">
                <a:latin typeface="Courier New"/>
              </a:rPr>
              <a:t>AssertionError</a:t>
            </a:r>
            <a:endParaRPr lang="en-US" sz="1200" dirty="0">
              <a:latin typeface="Courier New"/>
            </a:endParaRPr>
          </a:p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1 failed, 1 passed in 0.04 seconds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Fixtures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38" y="980728"/>
            <a:ext cx="9059862" cy="5616624"/>
          </a:xfrm>
        </p:spPr>
        <p:txBody>
          <a:bodyPr/>
          <a:lstStyle/>
          <a:p>
            <a:r>
              <a:rPr lang="sr-Latn-RS" dirty="0"/>
              <a:t>Proistekli iz </a:t>
            </a:r>
            <a:r>
              <a:rPr lang="sr-Latn-RS" i="1" dirty="0"/>
              <a:t>svetog Trojstva </a:t>
            </a:r>
            <a:r>
              <a:rPr lang="sr-Latn-RS" dirty="0"/>
              <a:t>testiranja AAA:</a:t>
            </a:r>
          </a:p>
          <a:p>
            <a:pPr lvl="1"/>
            <a:r>
              <a:rPr lang="sr-Latn-RS" dirty="0"/>
              <a:t>Arrange (Pripremanje testnog okruženja) - fixture</a:t>
            </a:r>
          </a:p>
          <a:p>
            <a:pPr lvl="1"/>
            <a:r>
              <a:rPr lang="sr-Latn-RS" dirty="0"/>
              <a:t>Act (Pokretanje funkcije koja se testira)</a:t>
            </a:r>
          </a:p>
          <a:p>
            <a:pPr lvl="1"/>
            <a:r>
              <a:rPr lang="sr-Latn-RS" dirty="0"/>
              <a:t>Assert (Provjera, izlaza, </a:t>
            </a:r>
            <a:r>
              <a:rPr lang="sr-Latn-RS" i="1" dirty="0"/>
              <a:t>side-effects</a:t>
            </a:r>
            <a:r>
              <a:rPr lang="sr-Latn-RS" dirty="0"/>
              <a:t>, exceptiona)</a:t>
            </a:r>
          </a:p>
          <a:p>
            <a:r>
              <a:rPr lang="sr-Latn-RS" dirty="0"/>
              <a:t>Predefinisano fiksno stanje pr</a:t>
            </a:r>
            <a:r>
              <a:rPr lang="en-US" dirty="0" err="1"/>
              <a:t>ij</a:t>
            </a:r>
            <a:r>
              <a:rPr lang="sr-Latn-RS" dirty="0"/>
              <a:t>e pokretanja u cilju p</a:t>
            </a:r>
            <a:r>
              <a:rPr lang="en-US" dirty="0"/>
              <a:t>o</a:t>
            </a:r>
            <a:r>
              <a:rPr lang="sr-Latn-RS" dirty="0"/>
              <a:t>novljivosti</a:t>
            </a:r>
          </a:p>
          <a:p>
            <a:r>
              <a:rPr lang="sr-Latn-RS" dirty="0"/>
              <a:t>Primjeri: određeni sadržaj u bazi podataka, priprema sadržaja ulazne datoteke i sl.</a:t>
            </a:r>
            <a:endParaRPr lang="en-US" dirty="0"/>
          </a:p>
          <a:p>
            <a:r>
              <a:rPr lang="en-US" dirty="0" err="1"/>
              <a:t>Izbacivanje</a:t>
            </a:r>
            <a:r>
              <a:rPr lang="en-US" dirty="0"/>
              <a:t> WET (write every time)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testnog</a:t>
            </a:r>
            <a:r>
              <a:rPr lang="en-US" dirty="0"/>
              <a:t> </a:t>
            </a:r>
            <a:r>
              <a:rPr lang="en-US" dirty="0" err="1"/>
              <a:t>koda</a:t>
            </a:r>
            <a:r>
              <a:rPr lang="en-US" dirty="0"/>
              <a:t>. </a:t>
            </a:r>
            <a:r>
              <a:rPr lang="sr-Latn-RS" dirty="0"/>
              <a:t>Početni uslovi na isti način podešavaju u više testnih funkcija.</a:t>
            </a:r>
          </a:p>
          <a:p>
            <a:r>
              <a:rPr lang="sr-Latn-RS" dirty="0"/>
              <a:t>Pojednostavljivanje održavanja i centralizovanje koda specifičnog za testiranje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Fixtures</a:t>
            </a:r>
          </a:p>
        </p:txBody>
      </p:sp>
      <p:sp>
        <p:nvSpPr>
          <p:cNvPr id="2" name="Rectangle 1"/>
          <p:cNvSpPr/>
          <p:nvPr/>
        </p:nvSpPr>
        <p:spPr>
          <a:xfrm>
            <a:off x="1115616" y="2204865"/>
            <a:ext cx="711053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pytest</a:t>
            </a:r>
          </a:p>
          <a:p>
            <a:endParaRPr lang="sr-Latn-BA" dirty="0">
              <a:latin typeface="Consolas" panose="020B0609020204030204" pitchFamily="49" charset="0"/>
            </a:endParaRPr>
          </a:p>
          <a:p>
            <a:r>
              <a:rPr lang="sr-Latn-BA" i="1" dirty="0">
                <a:solidFill>
                  <a:srgbClr val="7D7D7D"/>
                </a:solidFill>
                <a:latin typeface="Consolas" panose="020B0609020204030204" pitchFamily="49" charset="0"/>
              </a:rPr>
              <a:t>@pytest.fixture</a:t>
            </a:r>
          </a:p>
          <a:p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def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r-Latn-BA" b="1" dirty="0">
                <a:solidFill>
                  <a:srgbClr val="000000"/>
                </a:solidFill>
                <a:latin typeface="Consolas" panose="020B0609020204030204" pitchFamily="49" charset="0"/>
              </a:rPr>
              <a:t>setup_widget():</a:t>
            </a:r>
          </a:p>
          <a:p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widget.widget </a:t>
            </a:r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Widget</a:t>
            </a:r>
          </a:p>
          <a:p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Widget(</a:t>
            </a:r>
            <a:r>
              <a:rPr lang="sr-Latn-BA" i="1" dirty="0">
                <a:solidFill>
                  <a:srgbClr val="C9802B"/>
                </a:solidFill>
                <a:latin typeface="Consolas" panose="020B0609020204030204" pitchFamily="49" charset="0"/>
              </a:rPr>
              <a:t>"testni podaci"</a:t>
            </a:r>
            <a:r>
              <a:rPr lang="sr-Latn-BA" i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endParaRPr lang="sr-Latn-BA" dirty="0">
              <a:latin typeface="Consolas" panose="020B0609020204030204" pitchFamily="49" charset="0"/>
            </a:endParaRPr>
          </a:p>
          <a:p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def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r-Latn-BA" b="1" dirty="0">
                <a:solidFill>
                  <a:srgbClr val="000000"/>
                </a:solidFill>
                <a:latin typeface="Consolas" panose="020B0609020204030204" pitchFamily="49" charset="0"/>
              </a:rPr>
              <a:t>test_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widget</a:t>
            </a:r>
            <a:r>
              <a:rPr lang="sr-Latn-BA" b="1" dirty="0">
                <a:solidFill>
                  <a:srgbClr val="000000"/>
                </a:solidFill>
                <a:latin typeface="Consolas" panose="020B0609020204030204" pitchFamily="49" charset="0"/>
              </a:rPr>
              <a:t>(setup_widget):</a:t>
            </a:r>
          </a:p>
          <a:p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assert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setup_widget.name == </a:t>
            </a:r>
            <a:r>
              <a:rPr lang="sr-Latn-BA" i="1" dirty="0">
                <a:solidFill>
                  <a:srgbClr val="C9802B"/>
                </a:solidFill>
                <a:latin typeface="Consolas" panose="020B0609020204030204" pitchFamily="49" charset="0"/>
              </a:rPr>
              <a:t>"testni podaci"</a:t>
            </a:r>
          </a:p>
          <a:p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assert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sr-Latn-BA" dirty="0">
                <a:solidFill>
                  <a:srgbClr val="800000"/>
                </a:solidFill>
                <a:latin typeface="Consolas" panose="020B0609020204030204" pitchFamily="49" charset="0"/>
              </a:rPr>
              <a:t>50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== setup_widget.x</a:t>
            </a:r>
          </a:p>
          <a:p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assert</a:t>
            </a:r>
            <a:r>
              <a:rPr lang="sr-Latn-BA" dirty="0">
                <a:solidFill>
                  <a:srgbClr val="000000"/>
                </a:solidFill>
                <a:latin typeface="Consolas" panose="020B0609020204030204" pitchFamily="49" charset="0"/>
              </a:rPr>
              <a:t> setup_widget.y == setup_widget.x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sr-Latn-BA" dirty="0">
                <a:solidFill>
                  <a:srgbClr val="0000FF"/>
                </a:solidFill>
                <a:latin typeface="Consolas" panose="020B0609020204030204" pitchFamily="49" charset="0"/>
              </a:rPr>
              <a:t>assert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False</a:t>
            </a:r>
            <a:endParaRPr lang="sr-Latn-BA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Fixture cleanup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26368" y="1412776"/>
            <a:ext cx="8229600" cy="1440160"/>
          </a:xfrm>
        </p:spPr>
        <p:txBody>
          <a:bodyPr/>
          <a:lstStyle/>
          <a:p>
            <a:r>
              <a:rPr lang="sr-Latn-RS" dirty="0"/>
              <a:t>Postavljanje okruženja za test može da zaht</a:t>
            </a:r>
            <a:r>
              <a:rPr lang="en-US" dirty="0"/>
              <a:t>j</a:t>
            </a:r>
            <a:r>
              <a:rPr lang="sr-Latn-RS" dirty="0"/>
              <a:t>eva čišćenje prethodnih podešavanja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02178" y="3025983"/>
            <a:ext cx="7272808" cy="313932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urier New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smtplib</a:t>
            </a:r>
            <a:endParaRPr lang="en-US" dirty="0">
              <a:solidFill>
                <a:srgbClr val="000000"/>
              </a:solidFill>
              <a:latin typeface="Courier New"/>
            </a:endParaRPr>
          </a:p>
          <a:p>
            <a:r>
              <a:rPr lang="en-US" dirty="0">
                <a:solidFill>
                  <a:srgbClr val="0000FF"/>
                </a:solidFill>
                <a:latin typeface="Courier New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pytest</a:t>
            </a:r>
            <a:endParaRPr lang="en-US" dirty="0">
              <a:solidFill>
                <a:srgbClr val="000000"/>
              </a:solidFill>
              <a:latin typeface="Courier New"/>
            </a:endParaRPr>
          </a:p>
          <a:p>
            <a:endParaRPr lang="en-US" dirty="0">
              <a:latin typeface="Courier New"/>
            </a:endParaRPr>
          </a:p>
          <a:p>
            <a:r>
              <a:rPr lang="en-US" i="1" dirty="0">
                <a:solidFill>
                  <a:srgbClr val="7D7D7D"/>
                </a:solidFill>
                <a:latin typeface="Courier New"/>
              </a:rPr>
              <a:t>@</a:t>
            </a:r>
            <a:r>
              <a:rPr lang="en-US" i="1" dirty="0" err="1">
                <a:solidFill>
                  <a:srgbClr val="7D7D7D"/>
                </a:solidFill>
                <a:latin typeface="Courier New"/>
              </a:rPr>
              <a:t>pytest.fixture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(scope=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"module"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)</a:t>
            </a:r>
          </a:p>
          <a:p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 New"/>
              </a:rPr>
              <a:t>smtp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(request):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smtp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smtplib.SMTP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"merlinux.eu"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fin():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print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(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"teardown </a:t>
            </a:r>
            <a:r>
              <a:rPr lang="en-US" i="1" dirty="0" err="1">
                <a:solidFill>
                  <a:srgbClr val="800000"/>
                </a:solidFill>
                <a:latin typeface="Courier New"/>
              </a:rPr>
              <a:t>smtp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smtp.close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request.addfinalizer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(fin)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smtp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 </a:t>
            </a:r>
            <a:r>
              <a:rPr lang="en-US" dirty="0">
                <a:solidFill>
                  <a:srgbClr val="008000"/>
                </a:solidFill>
                <a:latin typeface="Courier New"/>
              </a:rPr>
              <a:t># provide the fixture value</a:t>
            </a:r>
            <a:endParaRPr lang="en-US" dirty="0">
              <a:solidFill>
                <a:srgbClr val="000000"/>
              </a:solidFill>
              <a:latin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>
              <a:buNone/>
            </a:pPr>
            <a:r>
              <a:rPr lang="sr-Latn-RS" dirty="0"/>
              <a:t>Parametrizovani fixture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7544" y="1196752"/>
            <a:ext cx="8229600" cy="1440160"/>
          </a:xfrm>
        </p:spPr>
        <p:txBody>
          <a:bodyPr/>
          <a:lstStyle/>
          <a:p>
            <a:r>
              <a:rPr lang="sr-Latn-RS" dirty="0"/>
              <a:t>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sr-Latn-RS" dirty="0"/>
              <a:t>prim</a:t>
            </a:r>
            <a:r>
              <a:rPr lang="en-US" dirty="0"/>
              <a:t>j</a:t>
            </a:r>
            <a:r>
              <a:rPr lang="sr-Latn-RS" dirty="0"/>
              <a:t>eru će biti kreirana dva </a:t>
            </a:r>
            <a:r>
              <a:rPr lang="sr-Latn-RS" i="1" dirty="0"/>
              <a:t>fixture</a:t>
            </a:r>
            <a:r>
              <a:rPr lang="sr-Latn-RS" dirty="0"/>
              <a:t> objekta</a:t>
            </a:r>
          </a:p>
          <a:p>
            <a:r>
              <a:rPr lang="sr-Latn-RS" dirty="0"/>
              <a:t>Sve funkcije će biti pozvane za svaki </a:t>
            </a:r>
            <a:r>
              <a:rPr lang="sr-Latn-RS" i="1" dirty="0"/>
              <a:t>fixture</a:t>
            </a:r>
            <a:r>
              <a:rPr lang="sr-Latn-RS" dirty="0"/>
              <a:t> objekat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3892" y="2708920"/>
            <a:ext cx="8136904" cy="34163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urier New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pytest</a:t>
            </a:r>
            <a:endParaRPr lang="en-US" dirty="0">
              <a:solidFill>
                <a:srgbClr val="000000"/>
              </a:solidFill>
              <a:latin typeface="Courier New"/>
            </a:endParaRPr>
          </a:p>
          <a:p>
            <a:r>
              <a:rPr lang="en-US" dirty="0">
                <a:solidFill>
                  <a:srgbClr val="0000FF"/>
                </a:solidFill>
                <a:latin typeface="Courier New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smtplib</a:t>
            </a:r>
            <a:endParaRPr lang="en-US" dirty="0">
              <a:solidFill>
                <a:srgbClr val="000000"/>
              </a:solidFill>
              <a:latin typeface="Courier New"/>
            </a:endParaRPr>
          </a:p>
          <a:p>
            <a:endParaRPr lang="en-US" dirty="0">
              <a:latin typeface="Courier New"/>
            </a:endParaRPr>
          </a:p>
          <a:p>
            <a:r>
              <a:rPr lang="en-US" i="1" dirty="0">
                <a:solidFill>
                  <a:srgbClr val="7D7D7D"/>
                </a:solidFill>
                <a:latin typeface="Courier New"/>
              </a:rPr>
              <a:t>@</a:t>
            </a:r>
            <a:r>
              <a:rPr lang="en-US" i="1" dirty="0" err="1">
                <a:solidFill>
                  <a:srgbClr val="7D7D7D"/>
                </a:solidFill>
                <a:latin typeface="Courier New"/>
              </a:rPr>
              <a:t>pytest.fixture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(scope=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"module"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       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params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=[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"merlinux.eu"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"mail.python.org"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])</a:t>
            </a:r>
          </a:p>
          <a:p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 New"/>
              </a:rPr>
              <a:t>smtp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(request):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smtp</a:t>
            </a:r>
            <a:r>
              <a:rPr lang="en-US" dirty="0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smtplib.SMTP</a:t>
            </a:r>
            <a:r>
              <a:rPr lang="en-US" dirty="0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request.param</a:t>
            </a:r>
            <a:r>
              <a:rPr lang="en-US" dirty="0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fin():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print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(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"finalizing %s"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 % </a:t>
            </a:r>
            <a:r>
              <a:rPr lang="en-US" i="1" dirty="0" err="1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smtp</a:t>
            </a:r>
            <a:r>
              <a:rPr lang="en-US" i="1" dirty="0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dirty="0" err="1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smtp.close</a:t>
            </a:r>
            <a:r>
              <a:rPr lang="en-US" dirty="0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()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request.addfinalizer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(fin)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96"/>
                </a:highlight>
                <a:latin typeface="Courier New"/>
              </a:rPr>
              <a:t>smtp</a:t>
            </a:r>
            <a:endParaRPr lang="en-US" dirty="0">
              <a:solidFill>
                <a:srgbClr val="000000"/>
              </a:solidFill>
              <a:latin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C3CCC-85A7-17C6-7442-0061C64D5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Fixtures, Student </a:t>
            </a:r>
            <a:r>
              <a:rPr lang="en-US" dirty="0" err="1"/>
              <a:t>i</a:t>
            </a:r>
            <a:r>
              <a:rPr lang="en-US" dirty="0"/>
              <a:t> PyCharm</a:t>
            </a:r>
            <a:r>
              <a:rPr lang="sr-Latn-RS" dirty="0"/>
              <a:t>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2DEB-9311-6F8B-4144-3DAB8721A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Napraviti</a:t>
            </a:r>
            <a:r>
              <a:rPr lang="en-US" dirty="0"/>
              <a:t> </a:t>
            </a:r>
            <a:r>
              <a:rPr lang="en-US" dirty="0" err="1"/>
              <a:t>novi</a:t>
            </a:r>
            <a:r>
              <a:rPr lang="en-US" dirty="0"/>
              <a:t> </a:t>
            </a:r>
            <a:r>
              <a:rPr lang="en-US" dirty="0" err="1"/>
              <a:t>projekat</a:t>
            </a:r>
            <a:r>
              <a:rPr lang="en-US" dirty="0"/>
              <a:t> Student01 u </a:t>
            </a:r>
            <a:r>
              <a:rPr lang="en-US" dirty="0" err="1"/>
              <a:t>Pycharm</a:t>
            </a:r>
            <a:endParaRPr lang="en-US" dirty="0"/>
          </a:p>
          <a:p>
            <a:endParaRPr lang="sr-Latn-R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58777A-4965-C11E-22C1-7414AA1B2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44" y="2212429"/>
            <a:ext cx="6588224" cy="391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941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3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349" name="Google Shape;349;p43"/>
          <p:cNvSpPr txBox="1">
            <a:spLocks noGrp="1"/>
          </p:cNvSpPr>
          <p:nvPr>
            <p:ph type="body" idx="1"/>
          </p:nvPr>
        </p:nvSpPr>
        <p:spPr>
          <a:xfrm>
            <a:off x="1043608" y="2780928"/>
            <a:ext cx="6779096" cy="144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PEP-8</a:t>
            </a:r>
            <a:endParaRPr/>
          </a:p>
          <a:p>
            <a:pPr marL="342900" lvl="0" indent="-342900" algn="ctr" rtl="0">
              <a:spcBef>
                <a:spcPts val="52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Standardni stil pisanja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C3CCC-85A7-17C6-7442-0061C64D5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Fixtures, Student </a:t>
            </a:r>
            <a:r>
              <a:rPr lang="en-US" dirty="0" err="1"/>
              <a:t>i</a:t>
            </a:r>
            <a:r>
              <a:rPr lang="en-US" dirty="0"/>
              <a:t> PyCharm</a:t>
            </a:r>
            <a:r>
              <a:rPr lang="sr-Latn-RS" dirty="0"/>
              <a:t>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2DEB-9311-6F8B-4144-3DAB8721A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Može se primjetiti u testovima dio koji je komentarisan kao arrange dio</a:t>
            </a:r>
          </a:p>
          <a:p>
            <a:r>
              <a:rPr lang="sr-Latn-RS" dirty="0"/>
              <a:t>U ovom slučaju to su idealni kandidati za fixture</a:t>
            </a:r>
          </a:p>
          <a:p>
            <a:r>
              <a:rPr lang="en-US" dirty="0" err="1"/>
              <a:t>Napraviti</a:t>
            </a:r>
            <a:r>
              <a:rPr lang="en-US" dirty="0"/>
              <a:t> </a:t>
            </a:r>
            <a:r>
              <a:rPr lang="en-US" dirty="0" err="1"/>
              <a:t>novi</a:t>
            </a:r>
            <a:r>
              <a:rPr lang="en-US" dirty="0"/>
              <a:t> </a:t>
            </a:r>
            <a:r>
              <a:rPr lang="en-US" dirty="0" err="1"/>
              <a:t>projekat</a:t>
            </a:r>
            <a:r>
              <a:rPr lang="en-US" dirty="0"/>
              <a:t> Student0</a:t>
            </a:r>
            <a:r>
              <a:rPr lang="sr-Latn-RS" dirty="0"/>
              <a:t>2 na isti nacin i iskopirati sadržaj _Student02.zip</a:t>
            </a:r>
          </a:p>
          <a:p>
            <a:r>
              <a:rPr lang="sr-Latn-RS" dirty="0"/>
              <a:t>Sve i jedan arrange dio je postao fixture</a:t>
            </a:r>
            <a:endParaRPr lang="en-US" dirty="0"/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7106716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C3CCC-85A7-17C6-7442-0061C64D5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Fixtures, Student </a:t>
            </a:r>
            <a:r>
              <a:rPr lang="en-US" dirty="0" err="1"/>
              <a:t>i</a:t>
            </a:r>
            <a:r>
              <a:rPr lang="en-US" dirty="0"/>
              <a:t> PyCharm</a:t>
            </a:r>
            <a:r>
              <a:rPr lang="sr-Latn-RS" dirty="0"/>
              <a:t>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2DEB-9311-6F8B-4144-3DAB8721A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Zanimljiva stvar sa pytestom su conftest.py fajlovi.</a:t>
            </a:r>
          </a:p>
          <a:p>
            <a:r>
              <a:rPr lang="sr-Latn-RS" dirty="0"/>
              <a:t>Pytest ih sam pronađe i sve fixture koji se nalaze unutar ovog fajla smatra vidljivim za sve testove koji se nalaze u istom packageu.</a:t>
            </a:r>
          </a:p>
          <a:p>
            <a:r>
              <a:rPr lang="sr-Latn-RS" dirty="0"/>
              <a:t>Instalirati i Student03 i pogledati</a:t>
            </a:r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465153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>
              <a:buNone/>
            </a:pPr>
            <a:r>
              <a:rPr lang="sr-Latn-RS" dirty="0"/>
              <a:t>Parametrizovan</a:t>
            </a:r>
            <a:r>
              <a:rPr lang="en-US" dirty="0"/>
              <a:t>e</a:t>
            </a:r>
            <a:r>
              <a:rPr lang="sr-Latn-RS" dirty="0"/>
              <a:t> test funkcije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7544" y="1196752"/>
            <a:ext cx="8229600" cy="1440160"/>
          </a:xfrm>
        </p:spPr>
        <p:txBody>
          <a:bodyPr/>
          <a:lstStyle/>
          <a:p>
            <a:r>
              <a:rPr lang="sr-Latn-RS" dirty="0"/>
              <a:t>Ovakve test funkcije se pozivaju za svaki set parametarta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3892" y="2708920"/>
            <a:ext cx="8136904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urier New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pytest</a:t>
            </a:r>
            <a:endParaRPr lang="en-US" dirty="0">
              <a:solidFill>
                <a:srgbClr val="000000"/>
              </a:solidFill>
              <a:latin typeface="Courier New"/>
            </a:endParaRPr>
          </a:p>
          <a:p>
            <a:r>
              <a:rPr lang="en-US" i="1" dirty="0">
                <a:solidFill>
                  <a:srgbClr val="7D7D7D"/>
                </a:solidFill>
                <a:latin typeface="Courier New"/>
              </a:rPr>
              <a:t>@</a:t>
            </a:r>
            <a:r>
              <a:rPr lang="en-US" i="1" dirty="0" err="1">
                <a:solidFill>
                  <a:srgbClr val="7D7D7D"/>
                </a:solidFill>
                <a:latin typeface="Courier New"/>
              </a:rPr>
              <a:t>pytest.mark.parametrize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</a:t>
            </a:r>
            <a:r>
              <a:rPr lang="en-US" i="1" dirty="0" err="1">
                <a:solidFill>
                  <a:srgbClr val="800000"/>
                </a:solidFill>
                <a:latin typeface="Courier New"/>
              </a:rPr>
              <a:t>input,expected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, [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(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"3+5"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i="1" dirty="0">
                <a:solidFill>
                  <a:srgbClr val="FF0000"/>
                </a:solidFill>
                <a:latin typeface="Courier New"/>
              </a:rPr>
              <a:t>8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),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(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"2+4"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i="1" dirty="0">
                <a:solidFill>
                  <a:srgbClr val="FF0000"/>
                </a:solidFill>
                <a:latin typeface="Courier New"/>
              </a:rPr>
              <a:t>6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),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pytest.mark.xfail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((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"6*9"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, </a:t>
            </a:r>
            <a:r>
              <a:rPr lang="en-US" i="1" dirty="0">
                <a:solidFill>
                  <a:srgbClr val="FF0000"/>
                </a:solidFill>
                <a:latin typeface="Courier New"/>
              </a:rPr>
              <a:t>42</a:t>
            </a:r>
            <a:r>
              <a:rPr lang="en-US" i="1" dirty="0">
                <a:solidFill>
                  <a:srgbClr val="000000"/>
                </a:solidFill>
                <a:latin typeface="Courier New"/>
              </a:rPr>
              <a:t>)),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])</a:t>
            </a:r>
          </a:p>
          <a:p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Courier New"/>
              </a:rPr>
              <a:t>test_eval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(input, expected):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/>
              </a:rPr>
              <a:t>assert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eval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(input) == expected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Zadaci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38" y="1124744"/>
            <a:ext cx="8880350" cy="5328592"/>
          </a:xfrm>
        </p:spPr>
        <p:txBody>
          <a:bodyPr/>
          <a:lstStyle/>
          <a:p>
            <a:r>
              <a:rPr lang="sr-Latn-RS" dirty="0"/>
              <a:t>Napisati funkciju za određivanje najvećeg zajedničkog djelioca dva cijela broja</a:t>
            </a:r>
            <a:r>
              <a:rPr lang="en-US" dirty="0"/>
              <a:t>, bez </a:t>
            </a:r>
            <a:r>
              <a:rPr lang="en-US" dirty="0" err="1"/>
              <a:t>kori</a:t>
            </a:r>
            <a:r>
              <a:rPr lang="sr-Latn-BA" dirty="0"/>
              <a:t>štenja import ključne reči</a:t>
            </a:r>
            <a:endParaRPr lang="sr-Latn-RS" dirty="0"/>
          </a:p>
          <a:p>
            <a:pPr lvl="1"/>
            <a:r>
              <a:rPr lang="sr-Latn-RS" dirty="0"/>
              <a:t>Testirati funkciju upotrebom pytest modula/biblioteke</a:t>
            </a:r>
          </a:p>
          <a:p>
            <a:pPr lvl="1"/>
            <a:r>
              <a:rPr lang="sr-Latn-RS" dirty="0"/>
              <a:t>Testirati nevalidne ulaze</a:t>
            </a:r>
          </a:p>
          <a:p>
            <a:r>
              <a:rPr lang="sr-Latn-RS" dirty="0"/>
              <a:t>Na osnovu Student03, </a:t>
            </a:r>
          </a:p>
          <a:p>
            <a:pPr lvl="1"/>
            <a:r>
              <a:rPr lang="sr-Latn-RS" dirty="0"/>
              <a:t>napraviti da klasa Student nasljeđuje klasu Osoba koja ima ime i prezime</a:t>
            </a:r>
          </a:p>
          <a:p>
            <a:pPr lvl="1"/>
            <a:r>
              <a:rPr lang="sr-Latn-RS" dirty="0"/>
              <a:t>Student ima </a:t>
            </a:r>
            <a:r>
              <a:rPr lang="sr-Latn-RS" i="1" dirty="0"/>
              <a:t>property </a:t>
            </a:r>
            <a:r>
              <a:rPr lang="sr-Latn-RS" dirty="0"/>
              <a:t>broj_indeksa</a:t>
            </a:r>
          </a:p>
          <a:p>
            <a:pPr lvl="1"/>
            <a:r>
              <a:rPr lang="sr-Latn-RS" dirty="0"/>
              <a:t>Proširiti funkciju dodavanja i izmjene ocjene sa provjerom da li je ocjena validna (od 5 do 10)</a:t>
            </a:r>
          </a:p>
          <a:p>
            <a:pPr lvl="1"/>
            <a:r>
              <a:rPr lang="sr-Latn-RS" dirty="0"/>
              <a:t>Prilikom izračunavanja prosjeka, ne uzimati ocjene 5 u prosjek</a:t>
            </a:r>
          </a:p>
          <a:p>
            <a:pPr lvl="1"/>
            <a:r>
              <a:rPr lang="sr-Latn-RS" dirty="0"/>
              <a:t>Proširiti testove i parametrizovati ih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2690B-E406-58AD-A9F7-C59FA6ACC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Dokumentovanje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8A2872-54E1-0E21-83C4-C4646524E2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9294657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BFDD9-9DAF-8036-FC2F-72BDEB7CA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Doku</a:t>
            </a:r>
            <a:r>
              <a:rPr lang="en-US" dirty="0" err="1"/>
              <a:t>mentovanje</a:t>
            </a:r>
            <a:r>
              <a:rPr lang="en-US" dirty="0"/>
              <a:t> </a:t>
            </a:r>
            <a:r>
              <a:rPr lang="en-US" dirty="0" err="1"/>
              <a:t>koda</a:t>
            </a:r>
            <a:r>
              <a:rPr lang="en-US" dirty="0"/>
              <a:t> - docstring</a:t>
            </a:r>
            <a:endParaRPr lang="sr-Latn-R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C7611-215F-097D-FCE4-8C997FBD8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Svaka</a:t>
            </a:r>
            <a:r>
              <a:rPr lang="en-US" dirty="0"/>
              <a:t> </a:t>
            </a:r>
            <a:r>
              <a:rPr lang="en-US" dirty="0" err="1"/>
              <a:t>klasa</a:t>
            </a:r>
            <a:r>
              <a:rPr lang="en-US" dirty="0"/>
              <a:t>, </a:t>
            </a:r>
            <a:r>
              <a:rPr lang="en-US" dirty="0" err="1"/>
              <a:t>metoda</a:t>
            </a:r>
            <a:r>
              <a:rPr lang="en-US" dirty="0"/>
              <a:t> i </a:t>
            </a:r>
            <a:r>
              <a:rPr lang="en-US" dirty="0" err="1"/>
              <a:t>funkcija</a:t>
            </a:r>
            <a:r>
              <a:rPr lang="en-US" dirty="0"/>
              <a:t>, </a:t>
            </a:r>
            <a:r>
              <a:rPr lang="en-US" dirty="0" err="1"/>
              <a:t>koju</a:t>
            </a:r>
            <a:r>
              <a:rPr lang="en-US" dirty="0"/>
              <a:t> </a:t>
            </a:r>
            <a:r>
              <a:rPr lang="en-US" dirty="0" err="1"/>
              <a:t>smatramo</a:t>
            </a:r>
            <a:r>
              <a:rPr lang="en-US" dirty="0"/>
              <a:t> </a:t>
            </a:r>
            <a:r>
              <a:rPr lang="en-US" dirty="0" err="1"/>
              <a:t>vidljivom</a:t>
            </a:r>
            <a:r>
              <a:rPr lang="en-US" dirty="0"/>
              <a:t> mora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dokumentovana</a:t>
            </a:r>
            <a:r>
              <a:rPr lang="en-US" dirty="0"/>
              <a:t>.</a:t>
            </a:r>
          </a:p>
          <a:p>
            <a:r>
              <a:rPr lang="en-US" dirty="0" err="1"/>
              <a:t>Dokumentovanje</a:t>
            </a:r>
            <a:r>
              <a:rPr lang="en-US" dirty="0"/>
              <a:t> se </a:t>
            </a:r>
            <a:r>
              <a:rPr lang="en-US" dirty="0" err="1"/>
              <a:t>vr</a:t>
            </a:r>
            <a:r>
              <a:rPr lang="sr-Latn-RS" dirty="0"/>
              <a:t>ši u prvoj liniji klase, metode, funkcije i počinje i završava sa tri jednostruka ili dvostruka navodnika (naravno ako je počelo sa jednim, i završava sa istim tim)</a:t>
            </a:r>
            <a:endParaRPr lang="en-US" dirty="0"/>
          </a:p>
          <a:p>
            <a:r>
              <a:rPr lang="en-US" dirty="0" err="1"/>
              <a:t>Pogledati</a:t>
            </a:r>
            <a:r>
              <a:rPr lang="en-US" dirty="0"/>
              <a:t> I </a:t>
            </a:r>
            <a:r>
              <a:rPr lang="en-US" dirty="0" err="1"/>
              <a:t>pokrenuti</a:t>
            </a:r>
            <a:r>
              <a:rPr lang="en-US" dirty="0"/>
              <a:t> dokumentovanje.py</a:t>
            </a:r>
            <a:endParaRPr lang="sr-Latn-RS" dirty="0"/>
          </a:p>
          <a:p>
            <a:r>
              <a:rPr lang="sr-Latn-RS" dirty="0"/>
              <a:t>Postoji više tipova, ukusa, dokumentovanja </a:t>
            </a:r>
          </a:p>
        </p:txBody>
      </p:sp>
    </p:spTree>
    <p:extLst>
      <p:ext uri="{BB962C8B-B14F-4D97-AF65-F5344CB8AC3E}">
        <p14:creationId xmlns:p14="http://schemas.microsoft.com/office/powerpoint/2010/main" val="6912446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6C5EC-702A-2298-B4F4-9B62B176E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Ukusi</a:t>
            </a:r>
            <a:r>
              <a:rPr lang="en-US" dirty="0"/>
              <a:t> </a:t>
            </a:r>
            <a:r>
              <a:rPr lang="en-US" dirty="0" err="1"/>
              <a:t>dokumentovanja</a:t>
            </a:r>
            <a:r>
              <a:rPr lang="en-US" dirty="0"/>
              <a:t> – Google </a:t>
            </a:r>
            <a:endParaRPr lang="sr-Latn-R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850F9CF-64A0-AFA6-6F70-4CCB1CCB160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199" y="2016522"/>
            <a:ext cx="7546975" cy="3693319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kumimoji="0" lang="sr-Latn-RS" altLang="sr-Latn-RS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square_root(n):</a:t>
            </a:r>
            <a:br>
              <a:rPr kumimoji="0" lang="sr-Latn-RS" altLang="sr-Latn-RS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sr-Latn-RS" altLang="sr-Latn-RS" sz="18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"""Calculate the square root of a number.</a:t>
            </a: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Args:</a:t>
            </a: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    n: the number to get the square root of.</a:t>
            </a: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Returns:</a:t>
            </a: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    the square root of n.</a:t>
            </a: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Raises:</a:t>
            </a: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    TypeError: if n is not a number.</a:t>
            </a: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    ValueError: if n is negative.</a:t>
            </a: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"""</a:t>
            </a:r>
            <a:b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8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</a:t>
            </a:r>
            <a:r>
              <a:rPr kumimoji="0" lang="sr-Latn-RS" altLang="sr-Latn-RS" sz="18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pass</a:t>
            </a:r>
            <a:endParaRPr kumimoji="0" lang="sr-Latn-RS" altLang="sr-Latn-R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946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6667-2E60-39B0-F437-1EBED0020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Ukusi</a:t>
            </a:r>
            <a:r>
              <a:rPr lang="en-US" dirty="0"/>
              <a:t> </a:t>
            </a:r>
            <a:r>
              <a:rPr lang="en-US" dirty="0" err="1"/>
              <a:t>dokumentovanja</a:t>
            </a:r>
            <a:r>
              <a:rPr lang="en-US" dirty="0"/>
              <a:t> – </a:t>
            </a:r>
            <a:r>
              <a:rPr lang="en-US" dirty="0" err="1"/>
              <a:t>reST</a:t>
            </a:r>
            <a:r>
              <a:rPr lang="en-US" dirty="0"/>
              <a:t> </a:t>
            </a:r>
            <a:endParaRPr lang="sr-Latn-R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C70FE-8B11-1A54-1E9B-137C743EC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Koristi</a:t>
            </a:r>
            <a:r>
              <a:rPr lang="en-US" dirty="0"/>
              <a:t> ga Sphinx – </a:t>
            </a:r>
            <a:r>
              <a:rPr lang="sr-Latn-RS" dirty="0"/>
              <a:t>čućemo ga kasnije</a:t>
            </a:r>
            <a:endParaRPr lang="en-US" dirty="0"/>
          </a:p>
          <a:p>
            <a:r>
              <a:rPr lang="en-US" dirty="0" err="1"/>
              <a:t>Koristi</a:t>
            </a:r>
            <a:r>
              <a:rPr lang="en-US" dirty="0"/>
              <a:t> se </a:t>
            </a:r>
            <a:r>
              <a:rPr lang="en-US" dirty="0" err="1"/>
              <a:t>i</a:t>
            </a:r>
            <a:r>
              <a:rPr lang="en-US" dirty="0"/>
              <a:t> u PyCharm-u</a:t>
            </a:r>
            <a:endParaRPr lang="sr-Latn-R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4749093-4599-1E16-F430-3CA6FE6333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675" y="2600849"/>
            <a:ext cx="5883855" cy="347787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kumimoji="0" lang="sr-Latn-RS" altLang="sr-Latn-RS" sz="2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rest_stil(param1, param2):</a:t>
            </a:r>
            <a:br>
              <a:rPr kumimoji="0" lang="sr-Latn-RS" altLang="sr-Latn-RS" sz="2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sr-Latn-RS" altLang="sr-Latn-RS" sz="2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"""</a:t>
            </a: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This is a reST style.</a:t>
            </a: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:param param1: this is a first param</a:t>
            </a: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:param param2: this is a second param</a:t>
            </a: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:returns: this is a description of what is returned</a:t>
            </a: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:raises keyError: raises an exception</a:t>
            </a: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"""</a:t>
            </a: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</a:t>
            </a:r>
            <a:r>
              <a:rPr kumimoji="0" lang="sr-Latn-RS" altLang="sr-Latn-RS" sz="2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pass</a:t>
            </a:r>
            <a:endParaRPr kumimoji="0" lang="sr-Latn-RS" altLang="sr-Latn-R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682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6667-2E60-39B0-F437-1EBED0020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Ukusi</a:t>
            </a:r>
            <a:r>
              <a:rPr lang="en-US" dirty="0"/>
              <a:t> </a:t>
            </a:r>
            <a:r>
              <a:rPr lang="en-US" dirty="0" err="1"/>
              <a:t>dokumentovanja</a:t>
            </a:r>
            <a:r>
              <a:rPr lang="en-US" dirty="0"/>
              <a:t> – </a:t>
            </a:r>
            <a:r>
              <a:rPr lang="sr-Latn-RS" dirty="0"/>
              <a:t>EpiText </a:t>
            </a:r>
            <a:r>
              <a:rPr lang="en-US" dirty="0"/>
              <a:t> </a:t>
            </a:r>
            <a:endParaRPr lang="sr-Latn-R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C70FE-8B11-1A54-1E9B-137C743EC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Isto kao JavaDoc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4749093-4599-1E16-F430-3CA6FE6333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675" y="2600849"/>
            <a:ext cx="5694700" cy="347787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lang="sr-Latn-RS" altLang="sr-Latn-RS" sz="2200" dirty="0">
                <a:solidFill>
                  <a:srgbClr val="BCBEC4"/>
                </a:solidFill>
                <a:latin typeface="JetBrains Mono"/>
              </a:rPr>
              <a:t>epitext</a:t>
            </a:r>
            <a:r>
              <a:rPr kumimoji="0" lang="sr-Latn-RS" altLang="sr-Latn-RS" sz="2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(param1, param2):</a:t>
            </a:r>
            <a:br>
              <a:rPr kumimoji="0" lang="sr-Latn-RS" altLang="sr-Latn-RS" sz="22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"""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This is a </a:t>
            </a:r>
            <a:r>
              <a:rPr kumimoji="0" lang="en-US" altLang="sr-Latn-RS" sz="2200" b="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javadoc</a:t>
            </a:r>
            <a:r>
              <a:rPr kumimoji="0" lang="en-U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style.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sr-Latn-RS" sz="2200" b="0" i="1" u="none" strike="noStrike" cap="none" normalizeH="0" baseline="0" dirty="0">
              <a:ln>
                <a:noFill/>
              </a:ln>
              <a:solidFill>
                <a:srgbClr val="5F826B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@param param1: this is a first param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@param param2: this is a second param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@return: this is a description of what is returned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@raise </a:t>
            </a:r>
            <a:r>
              <a:rPr kumimoji="0" lang="en-US" altLang="sr-Latn-RS" sz="2200" b="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keyError</a:t>
            </a:r>
            <a:r>
              <a:rPr kumimoji="0" lang="en-U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: raises an exception</a:t>
            </a: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"""</a:t>
            </a:r>
            <a:b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22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</a:t>
            </a:r>
            <a:r>
              <a:rPr kumimoji="0" lang="sr-Latn-RS" altLang="sr-Latn-RS" sz="22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pass</a:t>
            </a:r>
            <a:endParaRPr kumimoji="0" lang="sr-Latn-RS" altLang="sr-Latn-R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6478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6667-2E60-39B0-F437-1EBED0020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Ukusi</a:t>
            </a:r>
            <a:r>
              <a:rPr lang="en-US" dirty="0"/>
              <a:t> </a:t>
            </a:r>
            <a:r>
              <a:rPr lang="en-US" dirty="0" err="1"/>
              <a:t>dokumentovanja</a:t>
            </a:r>
            <a:r>
              <a:rPr lang="en-US" dirty="0"/>
              <a:t> – </a:t>
            </a:r>
            <a:r>
              <a:rPr lang="sr-Latn-RS" dirty="0"/>
              <a:t>NumpyDoc </a:t>
            </a:r>
            <a:r>
              <a:rPr lang="en-US" dirty="0"/>
              <a:t> </a:t>
            </a:r>
            <a:endParaRPr lang="sr-Latn-R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C70FE-8B11-1A54-1E9B-137C743EC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Koristi Sphinx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4749093-4599-1E16-F430-3CA6FE6333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3968" y="697497"/>
            <a:ext cx="3528787" cy="5909310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lang="sr-Latn-RS" altLang="sr-Latn-RS" sz="1400" dirty="0">
                <a:solidFill>
                  <a:srgbClr val="BCBEC4"/>
                </a:solidFill>
                <a:latin typeface="JetBrains Mono"/>
              </a:rPr>
              <a:t>numpy</a:t>
            </a:r>
            <a:r>
              <a:rPr kumimoji="0" lang="sr-Latn-RS" altLang="sr-Latn-R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(first, second, third</a:t>
            </a:r>
            <a:r>
              <a:rPr lang="en-US" altLang="sr-Latn-RS" sz="1400" dirty="0">
                <a:solidFill>
                  <a:srgbClr val="BCBEC4"/>
                </a:solidFill>
                <a:latin typeface="JetBrains Mono"/>
              </a:rPr>
              <a:t>=“value”</a:t>
            </a:r>
            <a:r>
              <a:rPr kumimoji="0" lang="sr-Latn-RS" altLang="sr-Latn-R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):</a:t>
            </a:r>
            <a:br>
              <a:rPr kumimoji="0" lang="sr-Latn-RS" altLang="sr-Latn-R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sr-Latn-RS" altLang="sr-Latn-R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sr-Latn-R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""„</a:t>
            </a:r>
            <a:endParaRPr kumimoji="0" lang="en-US" altLang="sr-Latn-RS" sz="1400" b="0" i="1" u="none" strike="noStrike" cap="none" normalizeH="0" baseline="0" dirty="0">
              <a:ln>
                <a:noFill/>
              </a:ln>
              <a:solidFill>
                <a:srgbClr val="5F826B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My </a:t>
            </a:r>
            <a:r>
              <a:rPr kumimoji="0" lang="en-US" altLang="sr-Latn-RS" sz="1400" b="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numpydoc</a:t>
            </a: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description of a kind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of very </a:t>
            </a:r>
            <a:r>
              <a:rPr kumimoji="0" lang="en-US" altLang="sr-Latn-RS" sz="1400" b="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exhautive</a:t>
            </a: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</a:t>
            </a:r>
            <a:r>
              <a:rPr kumimoji="0" lang="en-US" altLang="sr-Latn-RS" sz="1400" b="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numpydoc</a:t>
            </a: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format docstring.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sr-Latn-RS" sz="1400" b="0" i="1" u="none" strike="noStrike" cap="none" normalizeH="0" baseline="0" dirty="0">
              <a:ln>
                <a:noFill/>
              </a:ln>
              <a:solidFill>
                <a:srgbClr val="5F826B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Parameters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----------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first : </a:t>
            </a:r>
            <a:r>
              <a:rPr kumimoji="0" lang="en-US" altLang="sr-Latn-RS" sz="1400" b="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array_like</a:t>
            </a:r>
            <a:endParaRPr kumimoji="0" lang="en-US" altLang="sr-Latn-RS" sz="1400" b="0" i="1" u="none" strike="noStrike" cap="none" normalizeH="0" baseline="0" dirty="0">
              <a:ln>
                <a:noFill/>
              </a:ln>
              <a:solidFill>
                <a:srgbClr val="5F826B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the 1st param name `first`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second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the 2nd param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third : {'value', 'other'}, optional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the 3rd param, by default 'value'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sr-Latn-RS" sz="1400" b="0" i="1" u="none" strike="noStrike" cap="none" normalizeH="0" baseline="0" dirty="0">
              <a:ln>
                <a:noFill/>
              </a:ln>
              <a:solidFill>
                <a:srgbClr val="5F826B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Returns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-------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string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a value in a string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sr-Latn-RS" sz="1400" b="0" i="1" u="none" strike="noStrike" cap="none" normalizeH="0" baseline="0" dirty="0">
              <a:ln>
                <a:noFill/>
              </a:ln>
              <a:solidFill>
                <a:srgbClr val="5F826B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Raises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------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KeyError</a:t>
            </a:r>
            <a:endParaRPr kumimoji="0" lang="en-US" altLang="sr-Latn-RS" sz="1400" b="0" i="1" u="none" strike="noStrike" cap="none" normalizeH="0" baseline="0" dirty="0">
              <a:ln>
                <a:noFill/>
              </a:ln>
              <a:solidFill>
                <a:srgbClr val="5F826B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when a key error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OtherError</a:t>
            </a:r>
            <a:endParaRPr kumimoji="0" lang="en-US" altLang="sr-Latn-RS" sz="1400" b="0" i="1" u="none" strike="noStrike" cap="none" normalizeH="0" baseline="0" dirty="0">
              <a:ln>
                <a:noFill/>
              </a:ln>
              <a:solidFill>
                <a:srgbClr val="5F826B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when an other error</a:t>
            </a:r>
            <a:endParaRPr kumimoji="0" lang="sr-Latn-RS" altLang="sr-Latn-RS" sz="1400" b="0" i="1" u="none" strike="noStrike" cap="none" normalizeH="0" baseline="0" dirty="0">
              <a:ln>
                <a:noFill/>
              </a:ln>
              <a:solidFill>
                <a:srgbClr val="5F826B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sr-Latn-RS" altLang="sr-Latn-RS" sz="1400" i="1" dirty="0">
                <a:solidFill>
                  <a:srgbClr val="5F826B"/>
                </a:solidFill>
                <a:latin typeface="JetBrains Mono"/>
              </a:rPr>
              <a:t>    </a:t>
            </a:r>
            <a:r>
              <a:rPr kumimoji="0" lang="sr-Latn-R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"""</a:t>
            </a:r>
            <a:br>
              <a:rPr kumimoji="0" lang="sr-Latn-R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</a:br>
            <a:r>
              <a:rPr kumimoji="0" lang="sr-Latn-RS" altLang="sr-Latn-RS" sz="1400" b="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JetBrains Mono"/>
              </a:rPr>
              <a:t>    </a:t>
            </a:r>
            <a:r>
              <a:rPr kumimoji="0" lang="sr-Latn-RS" altLang="sr-Latn-R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pass</a:t>
            </a:r>
            <a:endParaRPr kumimoji="0" lang="sr-Latn-RS" altLang="sr-Latn-R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055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4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355" name="Google Shape;355;p44"/>
          <p:cNvSpPr txBox="1">
            <a:spLocks noGrp="1"/>
          </p:cNvSpPr>
          <p:nvPr>
            <p:ph type="body" idx="1"/>
          </p:nvPr>
        </p:nvSpPr>
        <p:spPr>
          <a:xfrm>
            <a:off x="683568" y="908720"/>
            <a:ext cx="8064896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 dirty="0"/>
              <a:t>PEP 8 - Python style guidelines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u="sng" dirty="0" err="1">
                <a:solidFill>
                  <a:schemeClr val="hlink"/>
                </a:solidFill>
                <a:hlinkClick r:id="rId3"/>
              </a:rPr>
              <a:t>Kompletan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 </a:t>
            </a:r>
            <a:r>
              <a:rPr lang="en-US" sz="2400" u="sng" dirty="0" err="1">
                <a:solidFill>
                  <a:schemeClr val="hlink"/>
                </a:solidFill>
                <a:hlinkClick r:id="rId3"/>
              </a:rPr>
              <a:t>vodič</a:t>
            </a:r>
            <a:r>
              <a:rPr lang="en-US" sz="2400" u="sng" dirty="0">
                <a:solidFill>
                  <a:schemeClr val="hlink"/>
                </a:solidFill>
                <a:hlinkClick r:id="rId3"/>
              </a:rPr>
              <a:t> za </a:t>
            </a:r>
            <a:r>
              <a:rPr lang="en-US" sz="2400" u="sng" dirty="0" err="1">
                <a:solidFill>
                  <a:schemeClr val="hlink"/>
                </a:solidFill>
                <a:hlinkClick r:id="rId3"/>
              </a:rPr>
              <a:t>stil</a:t>
            </a:r>
            <a:endParaRPr sz="24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/>
              <a:t>Python </a:t>
            </a:r>
            <a:r>
              <a:rPr lang="en-US" sz="2400" dirty="0" err="1"/>
              <a:t>filozofija</a:t>
            </a:r>
            <a:r>
              <a:rPr lang="en-US" sz="2400" dirty="0"/>
              <a:t> je da se </a:t>
            </a:r>
            <a:r>
              <a:rPr lang="en-US" sz="2400" dirty="0" err="1"/>
              <a:t>kod</a:t>
            </a:r>
            <a:r>
              <a:rPr lang="en-US" sz="2400" dirty="0"/>
              <a:t> </a:t>
            </a:r>
            <a:r>
              <a:rPr lang="en-US" sz="2400" dirty="0" err="1"/>
              <a:t>češće</a:t>
            </a:r>
            <a:r>
              <a:rPr lang="en-US" sz="2400" dirty="0"/>
              <a:t> </a:t>
            </a:r>
            <a:r>
              <a:rPr lang="en-US" sz="2400" dirty="0" err="1"/>
              <a:t>čita</a:t>
            </a:r>
            <a:r>
              <a:rPr lang="en-US" sz="2400" dirty="0"/>
              <a:t> </a:t>
            </a:r>
            <a:r>
              <a:rPr lang="en-US" sz="2400" dirty="0" err="1"/>
              <a:t>nego</a:t>
            </a:r>
            <a:r>
              <a:rPr lang="en-US" sz="2400" dirty="0"/>
              <a:t> </a:t>
            </a:r>
            <a:r>
              <a:rPr lang="en-US" sz="2400" dirty="0" err="1"/>
              <a:t>što</a:t>
            </a:r>
            <a:r>
              <a:rPr lang="en-US" sz="2400" dirty="0"/>
              <a:t> se </a:t>
            </a:r>
            <a:r>
              <a:rPr lang="en-US" sz="2400" dirty="0" err="1"/>
              <a:t>piše</a:t>
            </a:r>
            <a:r>
              <a:rPr lang="en-US" sz="2400" dirty="0"/>
              <a:t>.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/>
              <a:t>4 space-a za </a:t>
            </a:r>
            <a:r>
              <a:rPr lang="en-US" sz="2400" dirty="0" err="1"/>
              <a:t>indentaciju</a:t>
            </a:r>
            <a:r>
              <a:rPr lang="en-US" sz="2400" dirty="0"/>
              <a:t>, </a:t>
            </a:r>
            <a:r>
              <a:rPr lang="en-US" sz="2400" dirty="0" err="1"/>
              <a:t>prelomljene</a:t>
            </a:r>
            <a:r>
              <a:rPr lang="en-US" sz="2400" dirty="0"/>
              <a:t> </a:t>
            </a:r>
            <a:r>
              <a:rPr lang="en-US" sz="2400" dirty="0" err="1"/>
              <a:t>linije</a:t>
            </a:r>
            <a:r>
              <a:rPr lang="en-US" sz="2400" dirty="0"/>
              <a:t> </a:t>
            </a:r>
            <a:r>
              <a:rPr lang="en-US" sz="2400" dirty="0" err="1"/>
              <a:t>treba</a:t>
            </a:r>
            <a:r>
              <a:rPr lang="en-US" sz="2400" dirty="0"/>
              <a:t> da </a:t>
            </a:r>
            <a:r>
              <a:rPr lang="en-US" sz="2400" dirty="0" err="1"/>
              <a:t>budu</a:t>
            </a:r>
            <a:r>
              <a:rPr lang="en-US" sz="2400" dirty="0"/>
              <a:t> </a:t>
            </a:r>
            <a:r>
              <a:rPr lang="en-US" sz="2400" i="1" dirty="0"/>
              <a:t>aligned</a:t>
            </a:r>
            <a:r>
              <a:rPr lang="en-US" sz="2400" dirty="0"/>
              <a:t>: ```</a:t>
            </a:r>
            <a:endParaRPr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</p:txBody>
      </p:sp>
      <p:sp>
        <p:nvSpPr>
          <p:cNvPr id="356" name="Google Shape;356;p44"/>
          <p:cNvSpPr txBox="1"/>
          <p:nvPr/>
        </p:nvSpPr>
        <p:spPr>
          <a:xfrm>
            <a:off x="1259632" y="3501008"/>
            <a:ext cx="6552728" cy="304698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 Aligned with opening delimiter.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foo = long_function_name(var_one, var_two,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          var_three, var_four)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 More indentation included to distinguish this from the rest.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 long_function_name(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var_one, var_two, var_three,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var_four): 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print(var_one)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 Hanging indents should add a level.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foo = long_function_name(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var_one, var_two,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var_three, var_four)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38" y="-24"/>
            <a:ext cx="7920037" cy="1196776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sr-Latn-RS" dirty="0"/>
              <a:t>Doctest</a:t>
            </a:r>
            <a:r>
              <a:rPr lang="en-US" dirty="0"/>
              <a:t> – </a:t>
            </a:r>
            <a:r>
              <a:rPr lang="en-US" dirty="0" err="1"/>
              <a:t>dokumentovanje</a:t>
            </a:r>
            <a:r>
              <a:rPr lang="en-US" dirty="0"/>
              <a:t> </a:t>
            </a:r>
            <a:r>
              <a:rPr lang="en-US" dirty="0" err="1"/>
              <a:t>koda</a:t>
            </a:r>
            <a:r>
              <a:rPr lang="en-US" dirty="0"/>
              <a:t> + </a:t>
            </a:r>
            <a:r>
              <a:rPr lang="en-US" dirty="0" err="1"/>
              <a:t>testiranje</a:t>
            </a:r>
            <a:endParaRPr lang="sr-Latn-R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Testovi se pišu u docstring stringovima – copy/paste u REPL konzolu</a:t>
            </a:r>
          </a:p>
          <a:p>
            <a:r>
              <a:rPr lang="sr-Latn-RS" dirty="0"/>
              <a:t>Prednosti: testovi su ujedno i dokumentacija metode/funkcije</a:t>
            </a:r>
            <a:r>
              <a:rPr lang="en-US" dirty="0"/>
              <a:t>. </a:t>
            </a:r>
            <a:r>
              <a:rPr lang="sr-Latn-RS" dirty="0"/>
              <a:t>Često se zaboravi ažurirati dokumentacija, kada se funkcija mijenja, ali pošto najvjerovatnije popadaju doctest-ovi, developer se prisjeti promijeniti i dokumentaciju.</a:t>
            </a:r>
          </a:p>
          <a:p>
            <a:r>
              <a:rPr lang="sr-Latn-RS" dirty="0"/>
              <a:t>Mane: testovi su d</a:t>
            </a:r>
            <a:r>
              <a:rPr lang="en-US" dirty="0" err="1"/>
              <a:t>i</a:t>
            </a:r>
            <a:r>
              <a:rPr lang="sr-Latn-RS" dirty="0"/>
              <a:t>o izvornog koda, ne mogu se izdvojiti, smanjuje se čitljivost koda.</a:t>
            </a:r>
          </a:p>
          <a:p>
            <a:r>
              <a:rPr lang="sr-Latn-RS" dirty="0"/>
              <a:t>Ukoliko se ne koristi samo doctest kao alat za testiranje, onda nema mana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Primjer doctest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7544" y="1196752"/>
            <a:ext cx="8229600" cy="576064"/>
          </a:xfrm>
        </p:spPr>
        <p:txBody>
          <a:bodyPr/>
          <a:lstStyle/>
          <a:p>
            <a:pPr algn="ctr">
              <a:buNone/>
            </a:pPr>
            <a:endParaRPr lang="sr-Latn-R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13892" y="1772816"/>
            <a:ext cx="8136904" cy="45243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factorial(n):</a:t>
            </a: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"""Return the factorial of n, an exact integer &gt;= 0.</a:t>
            </a:r>
          </a:p>
          <a:p>
            <a:endParaRPr lang="en-US" dirty="0">
              <a:latin typeface="Courier New"/>
            </a:endParaRP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If the result is small enough to fit in an </a:t>
            </a:r>
            <a:r>
              <a:rPr lang="en-US" i="1" dirty="0" err="1">
                <a:solidFill>
                  <a:srgbClr val="800000"/>
                </a:solidFill>
                <a:latin typeface="Courier New"/>
              </a:rPr>
              <a:t>int</a:t>
            </a:r>
            <a:r>
              <a:rPr lang="en-US" i="1" dirty="0">
                <a:solidFill>
                  <a:srgbClr val="800000"/>
                </a:solidFill>
                <a:latin typeface="Courier New"/>
              </a:rPr>
              <a:t>, return an int.</a:t>
            </a: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Else return a long.</a:t>
            </a:r>
          </a:p>
          <a:p>
            <a:endParaRPr lang="en-US" dirty="0">
              <a:latin typeface="Courier New"/>
            </a:endParaRP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&gt;&gt;&gt; [factorial(n) for n in range(6)]</a:t>
            </a: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[1, 1, 2, 6, 24, 120]</a:t>
            </a: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&gt;&gt;&gt; [factorial(long(n)) for n in range(6)]</a:t>
            </a: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[1, 1, 2, 6, 24, 120]</a:t>
            </a: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&gt;&gt;&gt; factorial(30)</a:t>
            </a: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265252859812191058636308480000000L</a:t>
            </a: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&gt;&gt;&gt; factorial(30L)</a:t>
            </a:r>
          </a:p>
          <a:p>
            <a:r>
              <a:rPr lang="en-US" i="1" dirty="0">
                <a:solidFill>
                  <a:srgbClr val="800000"/>
                </a:solidFill>
                <a:latin typeface="Courier New"/>
              </a:rPr>
              <a:t>    265252859812191058636308480000000L</a:t>
            </a:r>
            <a:endParaRPr lang="sr-Latn-RS" i="1" dirty="0">
              <a:solidFill>
                <a:srgbClr val="800000"/>
              </a:solidFill>
              <a:latin typeface="Courier New"/>
            </a:endParaRPr>
          </a:p>
          <a:p>
            <a:r>
              <a:rPr lang="sr-Latn-RS" i="1" dirty="0">
                <a:solidFill>
                  <a:srgbClr val="800000"/>
                </a:solidFill>
                <a:latin typeface="Courier New"/>
              </a:rPr>
              <a:t>...</a:t>
            </a:r>
            <a:endParaRPr lang="en-US" i="1" dirty="0">
              <a:solidFill>
                <a:srgbClr val="800000"/>
              </a:solidFill>
              <a:latin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124944"/>
          </a:xfrm>
        </p:spPr>
        <p:txBody>
          <a:bodyPr/>
          <a:lstStyle/>
          <a:p>
            <a:pPr algn="ctr">
              <a:buNone/>
            </a:pPr>
            <a:r>
              <a:rPr lang="en-US" b="1" dirty="0"/>
              <a:t>SPHINX</a:t>
            </a:r>
            <a:endParaRPr lang="sr-Latn-RS" b="1" dirty="0"/>
          </a:p>
          <a:p>
            <a:r>
              <a:rPr lang="sr-Latn-RS" dirty="0"/>
              <a:t>Alat/</a:t>
            </a:r>
            <a:r>
              <a:rPr lang="en-US" dirty="0" err="1"/>
              <a:t>biblioteka</a:t>
            </a:r>
            <a:r>
              <a:rPr lang="sr-Latn-RS" dirty="0"/>
              <a:t> za kre</a:t>
            </a:r>
            <a:r>
              <a:rPr lang="en-US" dirty="0" err="1"/>
              <a:t>i</a:t>
            </a:r>
            <a:r>
              <a:rPr lang="sr-Latn-RS" dirty="0"/>
              <a:t>ranje dokumentacije u Python projektima. Python ga koristi za kreiranje svoje dokumentacije </a:t>
            </a:r>
          </a:p>
          <a:p>
            <a:r>
              <a:rPr lang="sr-Latn-RS" dirty="0"/>
              <a:t>Baziran je na reStructuredText – </a:t>
            </a:r>
            <a:r>
              <a:rPr lang="en-US" dirty="0" err="1"/>
              <a:t>sintaksi</a:t>
            </a:r>
            <a:r>
              <a:rPr lang="en-US" dirty="0"/>
              <a:t>/</a:t>
            </a:r>
            <a:r>
              <a:rPr lang="sr-Latn-RS" dirty="0"/>
              <a:t>jeziku za opis tekstualnog sadržaja</a:t>
            </a:r>
          </a:p>
          <a:p>
            <a:r>
              <a:rPr lang="sr-Latn-RS" dirty="0"/>
              <a:t>Može se instalirati pip alatom: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4774" y="4798893"/>
            <a:ext cx="715445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noProof="1">
                <a:latin typeface="Courier New"/>
              </a:rPr>
              <a:t>pip</a:t>
            </a:r>
            <a:r>
              <a:rPr lang="sr-Latn-RS" noProof="1">
                <a:latin typeface="Courier New"/>
              </a:rPr>
              <a:t> install s</a:t>
            </a:r>
            <a:r>
              <a:rPr lang="en-US" noProof="1">
                <a:latin typeface="Courier New"/>
              </a:rPr>
              <a:t>p</a:t>
            </a:r>
            <a:r>
              <a:rPr lang="sr-Latn-RS" noProof="1">
                <a:latin typeface="Courier New"/>
              </a:rPr>
              <a:t>hinx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087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Karakteristike</a:t>
            </a:r>
          </a:p>
          <a:p>
            <a:r>
              <a:rPr lang="sr-Latn-RS" dirty="0"/>
              <a:t>Mogućnost generisanja raz</a:t>
            </a:r>
            <a:r>
              <a:rPr lang="en-US" dirty="0"/>
              <a:t>li</a:t>
            </a:r>
            <a:r>
              <a:rPr lang="sr-Latn-RS" dirty="0"/>
              <a:t>čitih izlaznih formata: HTML, LaTeX, PDF, man pages, običan tekst</a:t>
            </a:r>
          </a:p>
          <a:p>
            <a:r>
              <a:rPr lang="sr-Latn-RS" dirty="0"/>
              <a:t>Semantičko označavanje i automatsko povezivanje sa funkcijama, klasama, sekcijama i sl.</a:t>
            </a:r>
          </a:p>
          <a:p>
            <a:r>
              <a:rPr lang="sr-Latn-RS" dirty="0"/>
              <a:t>Definisanje hijerarhiske strukture dokumenta</a:t>
            </a:r>
          </a:p>
          <a:p>
            <a:r>
              <a:rPr lang="sr-Latn-RS" dirty="0"/>
              <a:t>Automatsko kreiranje indeksa</a:t>
            </a:r>
          </a:p>
          <a:p>
            <a:r>
              <a:rPr lang="sr-Latn-RS" dirty="0"/>
              <a:t>Podrška za proširenja: testiranje delova koda, uključivanje docstring delova iz python modula, bojenje koda...</a:t>
            </a:r>
          </a:p>
          <a:p>
            <a:endParaRPr lang="sr-Latn-R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1087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Osnovni koncepti</a:t>
            </a:r>
          </a:p>
          <a:p>
            <a:r>
              <a:rPr lang="sr-Latn-RS" b="1" i="1" dirty="0"/>
              <a:t>Source directory</a:t>
            </a:r>
            <a:r>
              <a:rPr lang="sr-Latn-RS" dirty="0"/>
              <a:t> – korjenski direktorijum u kome se nalazi dokumentacija</a:t>
            </a:r>
          </a:p>
          <a:p>
            <a:r>
              <a:rPr lang="sr-Latn-RS" b="1" i="1" dirty="0"/>
              <a:t>Master document</a:t>
            </a:r>
            <a:r>
              <a:rPr lang="sr-Latn-RS" dirty="0"/>
              <a:t> – korjenski dokument – indeks strana</a:t>
            </a:r>
            <a:endParaRPr lang="sr-Latn-RS" b="1" i="1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2736"/>
            <a:ext cx="8229600" cy="4997152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Početak kreriranja dokumentacije</a:t>
            </a:r>
          </a:p>
          <a:p>
            <a:r>
              <a:rPr lang="sr-Latn-RS" dirty="0"/>
              <a:t>U osnovnom/korjenskom direktorijumu pokreće de čarobnjak:</a:t>
            </a:r>
          </a:p>
          <a:p>
            <a:endParaRPr lang="sr-Latn-RS" dirty="0"/>
          </a:p>
          <a:p>
            <a:r>
              <a:rPr lang="sr-Latn-RS" dirty="0"/>
              <a:t>Nakon što odgovorite na niz pitanja, u korjenskom direktorijumu će biti kreirana početna struktura direktorijuma i osnovne dato</a:t>
            </a:r>
            <a:r>
              <a:rPr lang="en-US" dirty="0"/>
              <a:t>t</a:t>
            </a:r>
            <a:r>
              <a:rPr lang="sr-Latn-RS" dirty="0"/>
              <a:t>eke.</a:t>
            </a:r>
            <a:endParaRPr lang="en-US" dirty="0"/>
          </a:p>
          <a:p>
            <a:r>
              <a:rPr lang="en-US" dirty="0" err="1"/>
              <a:t>Preporuka</a:t>
            </a:r>
            <a:r>
              <a:rPr lang="en-US" dirty="0"/>
              <a:t> je da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pitanje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Se </a:t>
            </a:r>
            <a:r>
              <a:rPr lang="en-US" dirty="0" err="1"/>
              <a:t>odgovori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b="1" dirty="0" err="1"/>
              <a:t>api</a:t>
            </a:r>
            <a:r>
              <a:rPr lang="en-US" b="1" dirty="0"/>
              <a:t>-docs</a:t>
            </a:r>
            <a:endParaRPr lang="sr-Latn-RS" b="1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1520" y="2420888"/>
            <a:ext cx="715445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itchFamily="49" charset="0"/>
              </a:rPr>
              <a:t>sphinx</a:t>
            </a:r>
            <a:r>
              <a:rPr lang="sr-Latn-RS" dirty="0">
                <a:latin typeface="Courier New" pitchFamily="49" charset="0"/>
              </a:rPr>
              <a:t>-quickstart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4653136"/>
            <a:ext cx="6343650" cy="400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4860" y="3691566"/>
            <a:ext cx="2443563" cy="2358322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38" y="814348"/>
            <a:ext cx="6072038" cy="2088232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Struktura dokumentacije</a:t>
            </a:r>
          </a:p>
          <a:p>
            <a:r>
              <a:rPr lang="en-US" dirty="0" err="1"/>
              <a:t>Sve</a:t>
            </a:r>
            <a:r>
              <a:rPr lang="en-US" dirty="0"/>
              <a:t> </a:t>
            </a:r>
            <a:r>
              <a:rPr lang="sr-Latn-BA" dirty="0"/>
              <a:t>što je birano u „čarobnjaku“ nalazi se u conf.py</a:t>
            </a:r>
          </a:p>
          <a:p>
            <a:pPr lvl="1"/>
            <a:r>
              <a:rPr lang="sr-Latn-BA" dirty="0"/>
              <a:t>Setovati </a:t>
            </a:r>
            <a:r>
              <a:rPr lang="sr-Latn-BA" i="1" dirty="0"/>
              <a:t>extension </a:t>
            </a:r>
            <a:r>
              <a:rPr lang="sr-Latn-BA" dirty="0"/>
              <a:t>i podesiti direktorijum sa </a:t>
            </a:r>
            <a:r>
              <a:rPr lang="sr-Latn-BA" i="1" dirty="0"/>
              <a:t>source code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4774" y="4797152"/>
            <a:ext cx="5017386" cy="175432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sr-Latn-RS" dirty="0">
                <a:latin typeface="Courier New" pitchFamily="49" charset="0"/>
              </a:rPr>
              <a:t>..  </a:t>
            </a:r>
            <a:r>
              <a:rPr lang="en-US" dirty="0" err="1">
                <a:latin typeface="Courier New" pitchFamily="49" charset="0"/>
              </a:rPr>
              <a:t>toctree</a:t>
            </a:r>
            <a:r>
              <a:rPr lang="sr-Latn-RS" dirty="0">
                <a:latin typeface="Courier New" pitchFamily="49" charset="0"/>
              </a:rPr>
              <a:t>::</a:t>
            </a:r>
          </a:p>
          <a:p>
            <a:r>
              <a:rPr lang="sr-Latn-RS" dirty="0">
                <a:latin typeface="Courier New" pitchFamily="49" charset="0"/>
              </a:rPr>
              <a:t>	:maxdepth: 2</a:t>
            </a:r>
          </a:p>
          <a:p>
            <a:endParaRPr lang="sr-Latn-RS" dirty="0">
              <a:latin typeface="Courier New" pitchFamily="49" charset="0"/>
            </a:endParaRPr>
          </a:p>
          <a:p>
            <a:r>
              <a:rPr lang="sr-Latn-RS" dirty="0">
                <a:latin typeface="Courier New" pitchFamily="49" charset="0"/>
              </a:rPr>
              <a:t>	intro</a:t>
            </a:r>
          </a:p>
          <a:p>
            <a:r>
              <a:rPr lang="sr-Latn-RS" dirty="0">
                <a:latin typeface="Courier New" pitchFamily="49" charset="0"/>
              </a:rPr>
              <a:t>	tutorial</a:t>
            </a:r>
          </a:p>
          <a:p>
            <a:r>
              <a:rPr lang="sr-Latn-RS">
                <a:latin typeface="Courier New" pitchFamily="49" charset="0"/>
              </a:rPr>
              <a:t>	kasnije-dodati-module</a:t>
            </a:r>
            <a:endParaRPr lang="sr-Latn-RS" dirty="0">
              <a:latin typeface="Courier New" pitchFamily="49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160" y="980728"/>
            <a:ext cx="2847975" cy="2162175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84138" y="2996952"/>
            <a:ext cx="8952358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F6185"/>
              </a:buClr>
              <a:buSzPct val="80000"/>
              <a:buFont typeface="Wingdings" pitchFamily="2" charset="2"/>
              <a:buChar char="l"/>
              <a:defRPr sz="2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EFB100"/>
              </a:buClr>
              <a:buSzPct val="80000"/>
              <a:buFont typeface="Wingdings" pitchFamily="2" charset="2"/>
              <a:buChar char="l"/>
              <a:defRPr sz="22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72706F"/>
              </a:buClr>
              <a:buSzPct val="80000"/>
              <a:buFont typeface="Wingdings" pitchFamily="2" charset="2"/>
              <a:buChar char="l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6F6185"/>
              </a:buClr>
              <a:buFont typeface="Courier New" pitchFamily="49" charset="0"/>
              <a:buChar char="o"/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EFB100"/>
              </a:buClr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dirty="0"/>
              <a:t>Osnovni/master dokument je ulazna tačka za generisanje i mjesto definisanja sadržaja</a:t>
            </a:r>
          </a:p>
          <a:p>
            <a:r>
              <a:rPr lang="sr-Latn-RS" dirty="0"/>
              <a:t>Podrazumijevano ime master dokumenta je </a:t>
            </a:r>
            <a:r>
              <a:rPr lang="sr-Latn-RS" i="1" dirty="0"/>
              <a:t>index.rst</a:t>
            </a:r>
            <a:r>
              <a:rPr lang="sr-Latn-RS" dirty="0"/>
              <a:t>. </a:t>
            </a:r>
          </a:p>
          <a:p>
            <a:r>
              <a:rPr lang="sr-Latn-RS" dirty="0"/>
              <a:t>Primjer definisanog sadržaja dokumenta: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Sphinx, reST i paragrafi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4256"/>
            <a:ext cx="8229600" cy="2476872"/>
          </a:xfrm>
        </p:spPr>
        <p:txBody>
          <a:bodyPr/>
          <a:lstStyle/>
          <a:p>
            <a:pPr algn="ctr">
              <a:buNone/>
            </a:pPr>
            <a:endParaRPr lang="sr-Latn-RS" b="1" dirty="0"/>
          </a:p>
          <a:p>
            <a:r>
              <a:rPr lang="sr-Latn-RS" dirty="0"/>
              <a:t>Paragraf se u reST dokumentu odvajaju najmanje jednom praznom linijom</a:t>
            </a:r>
          </a:p>
          <a:p>
            <a:r>
              <a:rPr lang="sr-Latn-RS" dirty="0"/>
              <a:t>Identacija je bitna kao i kod Python-a, što znači da paragrafi moraju biti na istom nivou identacije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Sphinx, reST i stilovi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4256"/>
            <a:ext cx="8229600" cy="2764904"/>
          </a:xfrm>
        </p:spPr>
        <p:txBody>
          <a:bodyPr/>
          <a:lstStyle/>
          <a:p>
            <a:r>
              <a:rPr lang="sr-Latn-RS" b="1" i="1" dirty="0"/>
              <a:t>Italics </a:t>
            </a:r>
            <a:r>
              <a:rPr lang="sr-Latn-RS" dirty="0"/>
              <a:t> delovi teksta se navode unutar *: *tekst*</a:t>
            </a:r>
          </a:p>
          <a:p>
            <a:r>
              <a:rPr lang="sr-Latn-RS" b="1" i="1" dirty="0"/>
              <a:t>Bold</a:t>
            </a:r>
            <a:r>
              <a:rPr lang="sr-Latn-RS" i="1" dirty="0"/>
              <a:t> </a:t>
            </a:r>
            <a:r>
              <a:rPr lang="sr-Latn-RS" dirty="0"/>
              <a:t>se definišu sa dvostrukim **: **bold**</a:t>
            </a:r>
          </a:p>
          <a:p>
            <a:r>
              <a:rPr lang="sr-Latn-RS" b="1" i="1" dirty="0"/>
              <a:t>Code </a:t>
            </a:r>
            <a:r>
              <a:rPr lang="sr-Latn-RS" dirty="0"/>
              <a:t>se definiše upotrebom dvostrukih backquote znakova ``: ``import``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Sphinx, reST i nabrajanja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4565103"/>
          </a:xfrm>
        </p:spPr>
        <p:txBody>
          <a:bodyPr/>
          <a:lstStyle/>
          <a:p>
            <a:endParaRPr lang="sr-Latn-RS" dirty="0"/>
          </a:p>
          <a:p>
            <a:r>
              <a:rPr lang="sr-Latn-RS" dirty="0"/>
              <a:t>Liste sa podnivoima:</a:t>
            </a:r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pPr>
              <a:buNone/>
            </a:pPr>
            <a:endParaRPr lang="sr-Latn-RS" dirty="0"/>
          </a:p>
          <a:p>
            <a:r>
              <a:rPr lang="sr-Latn-RS" dirty="0"/>
              <a:t>Na isti način se definišu i liste sa brojanjem: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9592" y="1901731"/>
            <a:ext cx="7154452" cy="20313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sr-Latn-RS" dirty="0">
                <a:latin typeface="Courier New" pitchFamily="49" charset="0"/>
              </a:rPr>
              <a:t>* Prvi</a:t>
            </a:r>
          </a:p>
          <a:p>
            <a:r>
              <a:rPr lang="sr-Latn-RS" dirty="0">
                <a:latin typeface="Courier New" pitchFamily="49" charset="0"/>
              </a:rPr>
              <a:t>* Drugi</a:t>
            </a:r>
          </a:p>
          <a:p>
            <a:br>
              <a:rPr lang="sr-Latn-RS" dirty="0">
                <a:latin typeface="Courier New" pitchFamily="49" charset="0"/>
              </a:rPr>
            </a:br>
            <a:r>
              <a:rPr lang="sr-Latn-RS" dirty="0">
                <a:latin typeface="Courier New" pitchFamily="49" charset="0"/>
              </a:rPr>
              <a:t>  * Podelemenat 1</a:t>
            </a:r>
            <a:br>
              <a:rPr lang="sr-Latn-RS" dirty="0">
                <a:latin typeface="Courier New" pitchFamily="49" charset="0"/>
              </a:rPr>
            </a:br>
            <a:r>
              <a:rPr lang="sr-Latn-RS" dirty="0">
                <a:latin typeface="Courier New" pitchFamily="49" charset="0"/>
              </a:rPr>
              <a:t>  * Podelemenat 2</a:t>
            </a:r>
            <a:br>
              <a:rPr lang="sr-Latn-RS" dirty="0">
                <a:latin typeface="Courier New" pitchFamily="49" charset="0"/>
              </a:rPr>
            </a:br>
            <a:br>
              <a:rPr lang="sr-Latn-RS" dirty="0">
                <a:latin typeface="Courier New" pitchFamily="49" charset="0"/>
              </a:rPr>
            </a:br>
            <a:r>
              <a:rPr lang="sr-Latn-RS" dirty="0">
                <a:latin typeface="Courier New" pitchFamily="49" charset="0"/>
              </a:rPr>
              <a:t>* Nastavak prvog nivoa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9592" y="4277995"/>
            <a:ext cx="7154452" cy="20313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sr-Latn-RS" dirty="0">
                <a:latin typeface="Courier New" pitchFamily="49" charset="0"/>
              </a:rPr>
              <a:t>1. Prvi</a:t>
            </a:r>
          </a:p>
          <a:p>
            <a:r>
              <a:rPr lang="sr-Latn-RS" dirty="0">
                <a:latin typeface="Courier New" pitchFamily="49" charset="0"/>
              </a:rPr>
              <a:t>2. Drugi</a:t>
            </a:r>
          </a:p>
          <a:p>
            <a:br>
              <a:rPr lang="sr-Latn-RS" dirty="0">
                <a:latin typeface="Courier New" pitchFamily="49" charset="0"/>
              </a:rPr>
            </a:br>
            <a:r>
              <a:rPr lang="sr-Latn-RS" dirty="0">
                <a:latin typeface="Courier New" pitchFamily="49" charset="0"/>
              </a:rPr>
              <a:t>  #. Podelemenat 1</a:t>
            </a:r>
            <a:br>
              <a:rPr lang="sr-Latn-RS" dirty="0">
                <a:latin typeface="Courier New" pitchFamily="49" charset="0"/>
              </a:rPr>
            </a:br>
            <a:r>
              <a:rPr lang="sr-Latn-RS" dirty="0">
                <a:latin typeface="Courier New" pitchFamily="49" charset="0"/>
              </a:rPr>
              <a:t>  #. Podelemenat 2</a:t>
            </a:r>
            <a:br>
              <a:rPr lang="sr-Latn-RS" dirty="0">
                <a:latin typeface="Courier New" pitchFamily="49" charset="0"/>
              </a:rPr>
            </a:br>
            <a:br>
              <a:rPr lang="sr-Latn-RS" dirty="0">
                <a:latin typeface="Courier New" pitchFamily="49" charset="0"/>
              </a:rPr>
            </a:br>
            <a:r>
              <a:rPr lang="sr-Latn-RS" dirty="0">
                <a:latin typeface="Courier New" pitchFamily="49" charset="0"/>
              </a:rPr>
              <a:t>3. Nastavak prvog nivoa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5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362" name="Google Shape;362;p45"/>
          <p:cNvSpPr txBox="1">
            <a:spLocks noGrp="1"/>
          </p:cNvSpPr>
          <p:nvPr>
            <p:ph type="body" idx="1"/>
          </p:nvPr>
        </p:nvSpPr>
        <p:spPr>
          <a:xfrm>
            <a:off x="683568" y="1196752"/>
            <a:ext cx="8064896" cy="266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920"/>
              <a:buChar char="●"/>
            </a:pPr>
            <a:r>
              <a:rPr lang="en-US" sz="2400" b="1" dirty="0"/>
              <a:t>PEP 8 - Python style guidelines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Maksimalna</a:t>
            </a:r>
            <a:r>
              <a:rPr lang="en-US" sz="2400" dirty="0"/>
              <a:t> </a:t>
            </a:r>
            <a:r>
              <a:rPr lang="en-US" sz="2400" dirty="0" err="1"/>
              <a:t>dužina</a:t>
            </a:r>
            <a:r>
              <a:rPr lang="en-US" sz="2400" dirty="0"/>
              <a:t> </a:t>
            </a:r>
            <a:r>
              <a:rPr lang="en-US" sz="2400" dirty="0" err="1"/>
              <a:t>linije</a:t>
            </a:r>
            <a:r>
              <a:rPr lang="en-US" sz="2400" dirty="0"/>
              <a:t> </a:t>
            </a:r>
            <a:r>
              <a:rPr lang="en-US" sz="2400" dirty="0" err="1"/>
              <a:t>treba</a:t>
            </a:r>
            <a:r>
              <a:rPr lang="en-US" sz="2400" dirty="0"/>
              <a:t> da </a:t>
            </a:r>
            <a:r>
              <a:rPr lang="en-US" sz="2400" dirty="0" err="1"/>
              <a:t>bude</a:t>
            </a:r>
            <a:r>
              <a:rPr lang="en-US" sz="2400" dirty="0"/>
              <a:t> 79 </a:t>
            </a:r>
            <a:r>
              <a:rPr lang="en-US" sz="2400" dirty="0" err="1"/>
              <a:t>karaktera</a:t>
            </a:r>
            <a:r>
              <a:rPr lang="en-US" sz="2400" dirty="0"/>
              <a:t>.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Često</a:t>
            </a:r>
            <a:r>
              <a:rPr lang="en-US" sz="2400" dirty="0"/>
              <a:t> </a:t>
            </a:r>
            <a:r>
              <a:rPr lang="en-US" sz="2400" dirty="0" err="1"/>
              <a:t>imamo</a:t>
            </a:r>
            <a:r>
              <a:rPr lang="en-US" sz="2400" dirty="0"/>
              <a:t> </a:t>
            </a:r>
            <a:r>
              <a:rPr lang="en-US" sz="2400" dirty="0" err="1"/>
              <a:t>potrebu</a:t>
            </a:r>
            <a:r>
              <a:rPr lang="en-US" sz="2400" dirty="0"/>
              <a:t> </a:t>
            </a:r>
            <a:r>
              <a:rPr lang="en-US" sz="2400" dirty="0" err="1"/>
              <a:t>za</a:t>
            </a:r>
            <a:r>
              <a:rPr lang="en-US" sz="2400" dirty="0"/>
              <a:t> </a:t>
            </a:r>
            <a:r>
              <a:rPr lang="en-US" sz="2400" dirty="0" err="1"/>
              <a:t>više</a:t>
            </a:r>
            <a:r>
              <a:rPr lang="en-US" sz="2400" dirty="0"/>
              <a:t> </a:t>
            </a:r>
            <a:r>
              <a:rPr lang="en-US" sz="2400" dirty="0" err="1"/>
              <a:t>otvorenih</a:t>
            </a:r>
            <a:r>
              <a:rPr lang="en-US" sz="2400" dirty="0"/>
              <a:t> </a:t>
            </a:r>
            <a:r>
              <a:rPr lang="en-US" sz="2400" dirty="0" err="1"/>
              <a:t>fajlova</a:t>
            </a:r>
            <a:r>
              <a:rPr lang="en-US" sz="2400" dirty="0"/>
              <a:t> </a:t>
            </a:r>
            <a:r>
              <a:rPr lang="en-US" sz="2400" dirty="0" err="1"/>
              <a:t>jedan</a:t>
            </a:r>
            <a:r>
              <a:rPr lang="en-US" sz="2400" dirty="0"/>
              <a:t> pored </a:t>
            </a:r>
            <a:r>
              <a:rPr lang="en-US" sz="2400" dirty="0" err="1"/>
              <a:t>drugog</a:t>
            </a:r>
            <a:r>
              <a:rPr lang="en-US" sz="2400" dirty="0"/>
              <a:t>.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Definicije</a:t>
            </a:r>
            <a:r>
              <a:rPr lang="en-US" sz="2400" dirty="0"/>
              <a:t> </a:t>
            </a:r>
            <a:r>
              <a:rPr lang="en-US" sz="2400" dirty="0" err="1"/>
              <a:t>funkcija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err="1"/>
              <a:t>klasa</a:t>
            </a:r>
            <a:r>
              <a:rPr lang="en-US" sz="2400" dirty="0"/>
              <a:t> </a:t>
            </a:r>
            <a:r>
              <a:rPr lang="en-US" sz="2400" dirty="0" err="1"/>
              <a:t>treba</a:t>
            </a:r>
            <a:r>
              <a:rPr lang="en-US" sz="2400" dirty="0"/>
              <a:t> da </a:t>
            </a:r>
            <a:r>
              <a:rPr lang="en-US" sz="2400" dirty="0" err="1"/>
              <a:t>budu</a:t>
            </a:r>
            <a:r>
              <a:rPr lang="en-US" sz="2400" dirty="0"/>
              <a:t> </a:t>
            </a:r>
            <a:r>
              <a:rPr lang="en-US" sz="2400" dirty="0" err="1"/>
              <a:t>odvojene</a:t>
            </a:r>
            <a:r>
              <a:rPr lang="en-US" sz="2400" dirty="0"/>
              <a:t> </a:t>
            </a:r>
            <a:r>
              <a:rPr lang="en-US" sz="2400" dirty="0" err="1"/>
              <a:t>jedna</a:t>
            </a:r>
            <a:r>
              <a:rPr lang="en-US" sz="2400" dirty="0"/>
              <a:t> od </a:t>
            </a:r>
            <a:r>
              <a:rPr lang="en-US" sz="2400" dirty="0" err="1"/>
              <a:t>druge</a:t>
            </a:r>
            <a:r>
              <a:rPr lang="en-US" sz="2400" dirty="0"/>
              <a:t> </a:t>
            </a:r>
            <a:r>
              <a:rPr lang="en-US" sz="2400" dirty="0" err="1"/>
              <a:t>za</a:t>
            </a:r>
            <a:r>
              <a:rPr lang="en-US" sz="2400" dirty="0"/>
              <a:t> </a:t>
            </a:r>
            <a:r>
              <a:rPr lang="en-US" sz="2400" dirty="0" err="1"/>
              <a:t>dva</a:t>
            </a:r>
            <a:r>
              <a:rPr lang="en-US" sz="2400" dirty="0"/>
              <a:t> </a:t>
            </a:r>
            <a:r>
              <a:rPr lang="en-US" sz="2400" dirty="0" err="1"/>
              <a:t>reda</a:t>
            </a:r>
            <a:r>
              <a:rPr lang="en-US" sz="2400" dirty="0"/>
              <a:t>.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Definicije</a:t>
            </a:r>
            <a:r>
              <a:rPr lang="en-US" sz="2400" dirty="0"/>
              <a:t> </a:t>
            </a:r>
            <a:r>
              <a:rPr lang="en-US" sz="2400" dirty="0" err="1"/>
              <a:t>metoda</a:t>
            </a:r>
            <a:r>
              <a:rPr lang="en-US" sz="2400" dirty="0"/>
              <a:t> </a:t>
            </a:r>
            <a:r>
              <a:rPr lang="en-US" sz="2400" dirty="0" err="1"/>
              <a:t>klasa</a:t>
            </a:r>
            <a:r>
              <a:rPr lang="en-US" sz="2400" dirty="0"/>
              <a:t> </a:t>
            </a:r>
            <a:r>
              <a:rPr lang="en-US" sz="2400" dirty="0" err="1"/>
              <a:t>treba</a:t>
            </a:r>
            <a:r>
              <a:rPr lang="en-US" sz="2400" dirty="0"/>
              <a:t> da </a:t>
            </a:r>
            <a:r>
              <a:rPr lang="en-US" sz="2400" dirty="0" err="1"/>
              <a:t>budu</a:t>
            </a:r>
            <a:r>
              <a:rPr lang="en-US" sz="2400" dirty="0"/>
              <a:t> </a:t>
            </a:r>
            <a:r>
              <a:rPr lang="en-US" sz="2400" dirty="0" err="1"/>
              <a:t>odvojene</a:t>
            </a:r>
            <a:r>
              <a:rPr lang="en-US" sz="2400" dirty="0"/>
              <a:t> </a:t>
            </a:r>
            <a:r>
              <a:rPr lang="en-US" sz="2400" dirty="0" err="1"/>
              <a:t>za</a:t>
            </a:r>
            <a:r>
              <a:rPr lang="en-US" sz="2400" dirty="0"/>
              <a:t> </a:t>
            </a:r>
            <a:r>
              <a:rPr lang="en-US" sz="2400" dirty="0" err="1"/>
              <a:t>po</a:t>
            </a:r>
            <a:r>
              <a:rPr lang="en-US" sz="2400" dirty="0"/>
              <a:t> </a:t>
            </a:r>
            <a:r>
              <a:rPr lang="en-US" sz="2400" dirty="0" err="1"/>
              <a:t>jedan</a:t>
            </a:r>
            <a:r>
              <a:rPr lang="en-US" sz="2400" dirty="0"/>
              <a:t> red.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Preporuka</a:t>
            </a:r>
            <a:r>
              <a:rPr lang="en-US" sz="2400" dirty="0"/>
              <a:t> je </a:t>
            </a:r>
            <a:r>
              <a:rPr lang="en-US" sz="2400" dirty="0" err="1"/>
              <a:t>koristiti</a:t>
            </a:r>
            <a:r>
              <a:rPr lang="en-US" sz="2400" dirty="0"/>
              <a:t> </a:t>
            </a:r>
            <a:r>
              <a:rPr lang="en-US" sz="2400" dirty="0" err="1"/>
              <a:t>prazne</a:t>
            </a:r>
            <a:r>
              <a:rPr lang="en-US" sz="2400" dirty="0"/>
              <a:t> </a:t>
            </a:r>
            <a:r>
              <a:rPr lang="en-US" sz="2400" dirty="0" err="1"/>
              <a:t>redove</a:t>
            </a:r>
            <a:r>
              <a:rPr lang="en-US" sz="2400" dirty="0"/>
              <a:t> za </a:t>
            </a:r>
            <a:r>
              <a:rPr lang="en-US" sz="2400" dirty="0" err="1"/>
              <a:t>odvajanje</a:t>
            </a:r>
            <a:r>
              <a:rPr lang="en-US" sz="2400" dirty="0"/>
              <a:t> </a:t>
            </a:r>
            <a:r>
              <a:rPr lang="en-US" sz="2400" dirty="0" err="1"/>
              <a:t>grupa</a:t>
            </a:r>
            <a:r>
              <a:rPr lang="en-US" sz="2400" dirty="0"/>
              <a:t> </a:t>
            </a:r>
            <a:r>
              <a:rPr lang="en-US" sz="2400" dirty="0" err="1"/>
              <a:t>povezanih</a:t>
            </a:r>
            <a:r>
              <a:rPr lang="en-US" sz="2400" dirty="0"/>
              <a:t> </a:t>
            </a:r>
            <a:r>
              <a:rPr lang="en-US" sz="2400" dirty="0" err="1"/>
              <a:t>funkcija</a:t>
            </a:r>
            <a:r>
              <a:rPr lang="en-US" sz="2400" dirty="0"/>
              <a:t>.</a:t>
            </a:r>
            <a:endParaRPr lang="sr-Latn-RS" sz="24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sr-Latn-RS" sz="2400" dirty="0"/>
              <a:t>Metode i atribute koje smatramo privatnim nazivamo sa početnom i krajnjom donjom crtom, npr: </a:t>
            </a:r>
            <a:r>
              <a:rPr lang="sr-Latn-RS" sz="2400" b="1" dirty="0"/>
              <a:t>_privatni_attr_</a:t>
            </a:r>
            <a:endParaRPr b="1"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Sphinx, reST i izvorni kod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4104456"/>
          </a:xfrm>
        </p:spPr>
        <p:txBody>
          <a:bodyPr/>
          <a:lstStyle/>
          <a:p>
            <a:r>
              <a:rPr lang="sr-Latn-RS" dirty="0"/>
              <a:t>Izvorni kode se navodi uvlačenjem pri čemu se prethodni paragraf završava sa ::</a:t>
            </a:r>
          </a:p>
          <a:p>
            <a:endParaRPr lang="sr-Latn-RS" dirty="0"/>
          </a:p>
          <a:p>
            <a:r>
              <a:rPr lang="en-US" dirty="0"/>
              <a:t>N</a:t>
            </a:r>
            <a:r>
              <a:rPr lang="sr-Latn-RS" dirty="0"/>
              <a:t>a primjer:</a:t>
            </a:r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pPr>
              <a:buNone/>
            </a:pPr>
            <a:endParaRPr lang="sr-Latn-RS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3114834"/>
            <a:ext cx="7704856" cy="175432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itchFamily="49" charset="0"/>
              </a:rPr>
              <a:t>Ovo je </a:t>
            </a:r>
            <a:r>
              <a:rPr lang="en-US" dirty="0" err="1">
                <a:latin typeface="Courier New" pitchFamily="49" charset="0"/>
              </a:rPr>
              <a:t>normalan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paragraf</a:t>
            </a:r>
            <a:r>
              <a:rPr lang="en-US" dirty="0">
                <a:latin typeface="Courier New" pitchFamily="49" charset="0"/>
              </a:rPr>
              <a:t>. </a:t>
            </a:r>
            <a:r>
              <a:rPr lang="en-US" dirty="0" err="1">
                <a:latin typeface="Courier New" pitchFamily="49" charset="0"/>
              </a:rPr>
              <a:t>Sl</a:t>
            </a:r>
            <a:r>
              <a:rPr lang="sr-Latn-RS" dirty="0">
                <a:latin typeface="Courier New" pitchFamily="49" charset="0"/>
              </a:rPr>
              <a:t>j</a:t>
            </a:r>
            <a:r>
              <a:rPr lang="en-US" dirty="0" err="1">
                <a:latin typeface="Courier New" pitchFamily="49" charset="0"/>
              </a:rPr>
              <a:t>edeci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paragraf</a:t>
            </a:r>
            <a:r>
              <a:rPr lang="en-US" dirty="0">
                <a:latin typeface="Courier New" pitchFamily="49" charset="0"/>
              </a:rPr>
              <a:t> je </a:t>
            </a:r>
            <a:r>
              <a:rPr lang="en-US" dirty="0" err="1">
                <a:latin typeface="Courier New" pitchFamily="49" charset="0"/>
              </a:rPr>
              <a:t>kod</a:t>
            </a:r>
            <a:r>
              <a:rPr lang="en-US" dirty="0">
                <a:latin typeface="Courier New" pitchFamily="49" charset="0"/>
              </a:rPr>
              <a:t>::</a:t>
            </a:r>
            <a:br>
              <a:rPr lang="sr-Latn-RS" dirty="0">
                <a:latin typeface="Courier New" pitchFamily="49" charset="0"/>
              </a:rPr>
            </a:br>
            <a:r>
              <a:rPr lang="sr-Latn-RS" dirty="0">
                <a:latin typeface="Courier New" pitchFamily="49" charset="0"/>
              </a:rPr>
              <a:t>    </a:t>
            </a:r>
            <a:br>
              <a:rPr lang="sr-Latn-RS" dirty="0">
                <a:latin typeface="Courier New" pitchFamily="49" charset="0"/>
              </a:rPr>
            </a:br>
            <a:r>
              <a:rPr lang="sr-Latn-RS" dirty="0">
                <a:latin typeface="Courier New" pitchFamily="49" charset="0"/>
              </a:rPr>
              <a:t>    </a:t>
            </a:r>
            <a:r>
              <a:rPr lang="en-US" dirty="0">
                <a:latin typeface="Courier New" pitchFamily="49" charset="0"/>
              </a:rPr>
              <a:t>for </a:t>
            </a:r>
            <a:r>
              <a:rPr lang="en-US" dirty="0" err="1">
                <a:latin typeface="Courier New" pitchFamily="49" charset="0"/>
              </a:rPr>
              <a:t>i</a:t>
            </a:r>
            <a:r>
              <a:rPr lang="en-US" dirty="0">
                <a:latin typeface="Courier New" pitchFamily="49" charset="0"/>
              </a:rPr>
              <a:t>, student in enumerate(students): </a:t>
            </a:r>
            <a:endParaRPr lang="sr-Latn-RS" dirty="0">
              <a:latin typeface="Courier New" pitchFamily="49" charset="0"/>
            </a:endParaRPr>
          </a:p>
          <a:p>
            <a:r>
              <a:rPr lang="sr-Latn-RS" dirty="0">
                <a:latin typeface="Courier New" pitchFamily="49" charset="0"/>
              </a:rPr>
              <a:t>	</a:t>
            </a:r>
            <a:r>
              <a:rPr lang="en-US" dirty="0">
                <a:latin typeface="Courier New" pitchFamily="49" charset="0"/>
              </a:rPr>
              <a:t>print "%d. </a:t>
            </a:r>
            <a:r>
              <a:rPr lang="sr-Latn-RS" dirty="0">
                <a:latin typeface="Courier New" pitchFamily="49" charset="0"/>
              </a:rPr>
              <a:t>	</a:t>
            </a:r>
            <a:r>
              <a:rPr lang="en-US" dirty="0">
                <a:latin typeface="Courier New" pitchFamily="49" charset="0"/>
              </a:rPr>
              <a:t>%s" % (</a:t>
            </a:r>
            <a:r>
              <a:rPr lang="en-US" dirty="0" err="1">
                <a:latin typeface="Courier New" pitchFamily="49" charset="0"/>
              </a:rPr>
              <a:t>i</a:t>
            </a:r>
            <a:r>
              <a:rPr lang="en-US" dirty="0">
                <a:latin typeface="Courier New" pitchFamily="49" charset="0"/>
              </a:rPr>
              <a:t>, student) </a:t>
            </a:r>
            <a:br>
              <a:rPr lang="sr-Latn-RS" dirty="0">
                <a:latin typeface="Courier New" pitchFamily="49" charset="0"/>
              </a:rPr>
            </a:br>
            <a:br>
              <a:rPr lang="sr-Latn-RS" dirty="0">
                <a:latin typeface="Courier New" pitchFamily="49" charset="0"/>
              </a:rPr>
            </a:b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Ovo</a:t>
            </a:r>
            <a:r>
              <a:rPr lang="en-US" dirty="0">
                <a:latin typeface="Courier New" pitchFamily="49" charset="0"/>
              </a:rPr>
              <a:t> je </a:t>
            </a:r>
            <a:r>
              <a:rPr lang="en-US" dirty="0" err="1">
                <a:latin typeface="Courier New" pitchFamily="49" charset="0"/>
              </a:rPr>
              <a:t>opet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normalan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paragraf</a:t>
            </a:r>
            <a:r>
              <a:rPr lang="en-US" dirty="0">
                <a:latin typeface="Courier New" pitchFamily="49" charset="0"/>
              </a:rPr>
              <a:t>. </a:t>
            </a:r>
            <a:endParaRPr lang="sr-Latn-RS" dirty="0">
              <a:latin typeface="Courier New" pitchFamily="49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Sphinx, reST i izvorni kod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104456"/>
          </a:xfrm>
        </p:spPr>
        <p:txBody>
          <a:bodyPr/>
          <a:lstStyle/>
          <a:p>
            <a:r>
              <a:rPr lang="vi-VN" dirty="0"/>
              <a:t>Marker :: se obrađuje na sl</a:t>
            </a:r>
            <a:r>
              <a:rPr lang="sr-Latn-RS" dirty="0"/>
              <a:t>j</a:t>
            </a:r>
            <a:r>
              <a:rPr lang="vi-VN" dirty="0"/>
              <a:t>edeći način:</a:t>
            </a:r>
            <a:endParaRPr lang="sr-Latn-RS" dirty="0"/>
          </a:p>
          <a:p>
            <a:pPr lvl="1"/>
            <a:r>
              <a:rPr lang="vi-VN" dirty="0"/>
              <a:t>Ukoliko se paragraf sastoji samo od markera :: biće uklonjen sa izlaza.</a:t>
            </a:r>
          </a:p>
          <a:p>
            <a:pPr lvl="1"/>
            <a:r>
              <a:rPr lang="vi-VN" dirty="0"/>
              <a:t>Ako mu prethodi whitespace marker će biti uklonjen.</a:t>
            </a:r>
          </a:p>
          <a:p>
            <a:pPr lvl="1"/>
            <a:r>
              <a:rPr lang="vi-VN" dirty="0"/>
              <a:t>Ako mu prethodi non-whitespace karakter marker će biti zam</a:t>
            </a:r>
            <a:r>
              <a:rPr lang="sr-Latn-RS" dirty="0"/>
              <a:t>ij</a:t>
            </a:r>
            <a:r>
              <a:rPr lang="vi-VN" dirty="0"/>
              <a:t>enjen sa :</a:t>
            </a:r>
          </a:p>
          <a:p>
            <a:endParaRPr lang="sr-Latn-RS" dirty="0"/>
          </a:p>
          <a:p>
            <a:r>
              <a:rPr lang="sr-Latn-RS" dirty="0"/>
              <a:t>...</a:t>
            </a:r>
          </a:p>
          <a:p>
            <a:endParaRPr lang="sr-Latn-RS" dirty="0"/>
          </a:p>
          <a:p>
            <a:pPr>
              <a:buNone/>
            </a:pPr>
            <a:endParaRPr lang="sr-Latn-RS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Generisanje dokumentacije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104456"/>
          </a:xfrm>
        </p:spPr>
        <p:txBody>
          <a:bodyPr/>
          <a:lstStyle/>
          <a:p>
            <a:pPr algn="ctr">
              <a:buNone/>
            </a:pPr>
            <a:endParaRPr lang="sr-Latn-RS" b="1" dirty="0"/>
          </a:p>
          <a:p>
            <a:r>
              <a:rPr lang="sr-Latn-RS" dirty="0"/>
              <a:t>Komandnom u korjenskom direktorijumu</a:t>
            </a:r>
            <a:r>
              <a:rPr lang="en-US" dirty="0"/>
              <a:t> </a:t>
            </a:r>
            <a:r>
              <a:rPr lang="en-US" dirty="0" err="1"/>
              <a:t>projekta</a:t>
            </a:r>
            <a:r>
              <a:rPr lang="sr-Latn-RS" dirty="0"/>
              <a:t>:</a:t>
            </a:r>
            <a:endParaRPr lang="vi-VN" dirty="0"/>
          </a:p>
          <a:p>
            <a:endParaRPr lang="sr-Latn-RS" dirty="0"/>
          </a:p>
          <a:p>
            <a:r>
              <a:rPr lang="en-US" dirty="0"/>
              <a:t>I</a:t>
            </a:r>
            <a:r>
              <a:rPr lang="sr-Latn-RS" dirty="0"/>
              <a:t> upotrebom generisane make datoteke:</a:t>
            </a:r>
          </a:p>
          <a:p>
            <a:endParaRPr lang="sr-Latn-RS" dirty="0"/>
          </a:p>
          <a:p>
            <a:pPr>
              <a:buNone/>
            </a:pPr>
            <a:endParaRPr lang="sr-Latn-RS" dirty="0"/>
          </a:p>
        </p:txBody>
      </p:sp>
      <p:sp>
        <p:nvSpPr>
          <p:cNvPr id="4" name="TextBox 3"/>
          <p:cNvSpPr txBox="1"/>
          <p:nvPr/>
        </p:nvSpPr>
        <p:spPr>
          <a:xfrm>
            <a:off x="849723" y="2357576"/>
            <a:ext cx="715445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itchFamily="49" charset="0"/>
              </a:rPr>
              <a:t>sphinx-</a:t>
            </a:r>
            <a:r>
              <a:rPr lang="en-US" dirty="0" err="1">
                <a:latin typeface="Courier New" pitchFamily="49" charset="0"/>
              </a:rPr>
              <a:t>apidoc</a:t>
            </a:r>
            <a:r>
              <a:rPr lang="en-US" dirty="0">
                <a:latin typeface="Courier New" pitchFamily="49" charset="0"/>
              </a:rPr>
              <a:t> . -o ./</a:t>
            </a:r>
            <a:r>
              <a:rPr lang="en-US" dirty="0" err="1">
                <a:latin typeface="Courier New" pitchFamily="49" charset="0"/>
              </a:rPr>
              <a:t>api</a:t>
            </a:r>
            <a:r>
              <a:rPr lang="en-US" dirty="0">
                <a:latin typeface="Courier New" pitchFamily="49" charset="0"/>
              </a:rPr>
              <a:t>-docs/source -f tests</a:t>
            </a:r>
            <a:endParaRPr lang="sr-Latn-RS" dirty="0">
              <a:latin typeface="Courier New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9592" y="3419708"/>
            <a:ext cx="715445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itchFamily="49" charset="0"/>
              </a:rPr>
              <a:t>make</a:t>
            </a:r>
            <a:r>
              <a:rPr lang="sr-Latn-RS" dirty="0">
                <a:latin typeface="Courier New" pitchFamily="49" charset="0"/>
              </a:rPr>
              <a:t> </a:t>
            </a:r>
            <a:r>
              <a:rPr lang="en-US">
                <a:latin typeface="Courier New" pitchFamily="49" charset="0"/>
              </a:rPr>
              <a:t>html</a:t>
            </a:r>
            <a:endParaRPr lang="sr-Latn-RS" dirty="0">
              <a:latin typeface="Courier New" pitchFamily="49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104456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Reference:</a:t>
            </a:r>
          </a:p>
          <a:p>
            <a:pPr algn="ctr">
              <a:buNone/>
            </a:pPr>
            <a:endParaRPr lang="sr-Latn-RS" b="1" dirty="0"/>
          </a:p>
          <a:p>
            <a:r>
              <a:rPr lang="en-US" dirty="0">
                <a:hlinkClick r:id="rId2"/>
              </a:rPr>
              <a:t>Sphinx: Python Documentation Generator</a:t>
            </a:r>
            <a:endParaRPr lang="sr-Latn-RS" dirty="0"/>
          </a:p>
          <a:p>
            <a:r>
              <a:rPr lang="en-US" dirty="0" err="1">
                <a:hlinkClick r:id="rId3"/>
              </a:rPr>
              <a:t>reStructuredText</a:t>
            </a:r>
            <a:r>
              <a:rPr lang="en-US" dirty="0">
                <a:hlinkClick r:id="rId3"/>
              </a:rPr>
              <a:t> Markup Specification</a:t>
            </a:r>
            <a:endParaRPr lang="sr-Latn-R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104456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Upotreba Doxygen-a</a:t>
            </a:r>
          </a:p>
          <a:p>
            <a:r>
              <a:rPr lang="sr-Latn-RS" dirty="0"/>
              <a:t>Upotreba doxygena je moguća u okviru docstring komentara. </a:t>
            </a:r>
          </a:p>
          <a:p>
            <a:r>
              <a:rPr lang="sr-Latn-RS" dirty="0"/>
              <a:t>Ovakva dokumentacija se smatra preformatiranom </a:t>
            </a:r>
          </a:p>
          <a:p>
            <a:r>
              <a:rPr lang="sr-Latn-RS" dirty="0"/>
              <a:t>Nije moguće koristiti doxygen komande</a:t>
            </a:r>
          </a:p>
          <a:p>
            <a:r>
              <a:rPr lang="sr-Latn-RS" dirty="0"/>
              <a:t>Moguće je koristiti određene doxygen preprocesore koji omogućavaju korišćenje doxygen komandi u docstring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 - Doxygen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04056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Primjer docstring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9592" y="1484784"/>
            <a:ext cx="7154452" cy="489364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800000"/>
                </a:solidFill>
                <a:latin typeface="Courier New"/>
              </a:rPr>
              <a:t>"""@package </a:t>
            </a:r>
            <a:r>
              <a:rPr lang="en-US" sz="1200" i="1" dirty="0" err="1">
                <a:solidFill>
                  <a:srgbClr val="800000"/>
                </a:solidFill>
                <a:latin typeface="Courier New"/>
              </a:rPr>
              <a:t>docstring</a:t>
            </a:r>
            <a:endParaRPr lang="en-US" sz="1200" i="1" dirty="0">
              <a:solidFill>
                <a:srgbClr val="800000"/>
              </a:solidFill>
              <a:latin typeface="Courier New"/>
            </a:endParaRPr>
          </a:p>
          <a:p>
            <a:r>
              <a:rPr lang="en-US" sz="1200" i="1" dirty="0">
                <a:solidFill>
                  <a:srgbClr val="800000"/>
                </a:solidFill>
                <a:latin typeface="Courier New"/>
              </a:rPr>
              <a:t>Documentation for this module.</a:t>
            </a:r>
          </a:p>
          <a:p>
            <a:endParaRPr lang="en-US" sz="1200" dirty="0">
              <a:latin typeface="Courier New"/>
            </a:endParaRPr>
          </a:p>
          <a:p>
            <a:r>
              <a:rPr lang="en-US" sz="1200" i="1" dirty="0">
                <a:solidFill>
                  <a:srgbClr val="800000"/>
                </a:solidFill>
                <a:latin typeface="Courier New"/>
              </a:rPr>
              <a:t>More details.</a:t>
            </a:r>
          </a:p>
          <a:p>
            <a:r>
              <a:rPr lang="en-US" sz="1200" i="1" dirty="0">
                <a:solidFill>
                  <a:srgbClr val="800000"/>
                </a:solidFill>
                <a:latin typeface="Courier New"/>
              </a:rPr>
              <a:t>"""</a:t>
            </a:r>
          </a:p>
          <a:p>
            <a:endParaRPr lang="en-US" sz="1200" dirty="0">
              <a:latin typeface="Courier New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sz="12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urier New"/>
              </a:rPr>
              <a:t>func</a:t>
            </a:r>
            <a:r>
              <a:rPr lang="en-US" sz="1200" b="1" dirty="0">
                <a:solidFill>
                  <a:srgbClr val="000000"/>
                </a:solidFill>
                <a:latin typeface="Courier New"/>
              </a:rPr>
              <a:t>():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200" i="1" dirty="0">
                <a:solidFill>
                  <a:srgbClr val="800000"/>
                </a:solidFill>
                <a:latin typeface="Courier New"/>
              </a:rPr>
              <a:t>"""Documentation for a function.</a:t>
            </a:r>
          </a:p>
          <a:p>
            <a:endParaRPr lang="en-US" sz="1200" dirty="0">
              <a:latin typeface="Courier New"/>
            </a:endParaRPr>
          </a:p>
          <a:p>
            <a:r>
              <a:rPr lang="en-US" sz="1200" i="1" dirty="0">
                <a:solidFill>
                  <a:srgbClr val="800000"/>
                </a:solidFill>
                <a:latin typeface="Courier New"/>
              </a:rPr>
              <a:t>    More details.</a:t>
            </a:r>
          </a:p>
          <a:p>
            <a:r>
              <a:rPr lang="en-US" sz="1200" i="1" dirty="0">
                <a:solidFill>
                  <a:srgbClr val="800000"/>
                </a:solidFill>
                <a:latin typeface="Courier New"/>
              </a:rPr>
              <a:t>    """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urier New"/>
              </a:rPr>
              <a:t>pass</a:t>
            </a:r>
          </a:p>
          <a:p>
            <a:endParaRPr lang="en-US" sz="1200" dirty="0">
              <a:latin typeface="Courier New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urier New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urier New"/>
              </a:rPr>
              <a:t>PyClass</a:t>
            </a:r>
            <a:r>
              <a:rPr lang="en-US" sz="1200" b="1" dirty="0">
                <a:solidFill>
                  <a:srgbClr val="000000"/>
                </a:solidFill>
                <a:latin typeface="Courier New"/>
              </a:rPr>
              <a:t>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200" i="1" dirty="0">
                <a:solidFill>
                  <a:srgbClr val="800000"/>
                </a:solidFill>
                <a:latin typeface="Courier New"/>
              </a:rPr>
              <a:t>"""Documentation for a class.</a:t>
            </a:r>
          </a:p>
          <a:p>
            <a:endParaRPr lang="en-US" sz="1200" dirty="0">
              <a:latin typeface="Courier New"/>
            </a:endParaRPr>
          </a:p>
          <a:p>
            <a:r>
              <a:rPr lang="en-US" sz="1200" i="1" dirty="0">
                <a:solidFill>
                  <a:srgbClr val="800000"/>
                </a:solidFill>
                <a:latin typeface="Courier New"/>
              </a:rPr>
              <a:t>    More details.</a:t>
            </a:r>
          </a:p>
          <a:p>
            <a:r>
              <a:rPr lang="en-US" sz="1200" i="1" dirty="0">
                <a:solidFill>
                  <a:srgbClr val="800000"/>
                </a:solidFill>
                <a:latin typeface="Courier New"/>
              </a:rPr>
              <a:t>    """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sz="12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200" b="1" dirty="0">
                <a:solidFill>
                  <a:srgbClr val="000000"/>
                </a:solidFill>
                <a:latin typeface="Courier New"/>
              </a:rPr>
              <a:t>__init__(</a:t>
            </a:r>
            <a:r>
              <a:rPr lang="en-US" sz="1200" b="1" i="1" dirty="0">
                <a:solidFill>
                  <a:srgbClr val="000000"/>
                </a:solidFill>
                <a:latin typeface="Courier New"/>
              </a:rPr>
              <a:t>self):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sz="1200" i="1" dirty="0">
                <a:solidFill>
                  <a:srgbClr val="800000"/>
                </a:solidFill>
                <a:latin typeface="Courier New"/>
              </a:rPr>
              <a:t>"""The constructor."""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sz="1200" i="1" dirty="0" err="1">
                <a:solidFill>
                  <a:srgbClr val="000000"/>
                </a:solidFill>
                <a:latin typeface="Courier New"/>
              </a:rPr>
              <a:t>self._memVar</a:t>
            </a:r>
            <a:r>
              <a:rPr lang="en-US" sz="1200" i="1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sz="1200" i="1" dirty="0">
                <a:solidFill>
                  <a:srgbClr val="FF0000"/>
                </a:solidFill>
                <a:latin typeface="Courier New"/>
              </a:rPr>
              <a:t>0</a:t>
            </a:r>
            <a:r>
              <a:rPr lang="en-US" sz="1200" i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sz="12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urier New"/>
              </a:rPr>
              <a:t>PyMethod</a:t>
            </a:r>
            <a:r>
              <a:rPr lang="en-US" sz="12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200" b="1" i="1" dirty="0">
                <a:solidFill>
                  <a:srgbClr val="000000"/>
                </a:solidFill>
                <a:latin typeface="Courier New"/>
              </a:rPr>
              <a:t>self):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sz="1200" i="1" dirty="0">
                <a:solidFill>
                  <a:srgbClr val="800000"/>
                </a:solidFill>
                <a:latin typeface="Courier New"/>
              </a:rPr>
              <a:t>"""Documentation for a method."""</a:t>
            </a:r>
          </a:p>
          <a:p>
            <a:r>
              <a:rPr lang="en-US" sz="12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sz="1200" dirty="0">
                <a:solidFill>
                  <a:srgbClr val="0000FF"/>
                </a:solidFill>
                <a:latin typeface="Courier New"/>
              </a:rPr>
              <a:t>pass</a:t>
            </a:r>
            <a:endParaRPr lang="sr-Latn-RS" sz="1200" dirty="0">
              <a:latin typeface="Courier New" pitchFamily="49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 - Doxygen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36504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Specijalni komentari</a:t>
            </a:r>
          </a:p>
          <a:p>
            <a:r>
              <a:rPr lang="sr-Latn-RS" dirty="0"/>
              <a:t>Komentari koji očinju dvostrukim znakom #</a:t>
            </a:r>
          </a:p>
          <a:p>
            <a:r>
              <a:rPr lang="sr-Latn-RS" dirty="0"/>
              <a:t>Ovakvi komentari su više u skladu sa ostalim programskim jezicima podržanim u doxygenu</a:t>
            </a:r>
          </a:p>
          <a:p>
            <a:r>
              <a:rPr lang="sr-Latn-RS" dirty="0"/>
              <a:t>Omogućavaju upotrebu doxygen specijalnih komandi</a:t>
            </a:r>
          </a:p>
          <a:p>
            <a:r>
              <a:rPr lang="sr-Latn-RS" b="1" i="1" dirty="0"/>
              <a:t>Napomena</a:t>
            </a:r>
            <a:r>
              <a:rPr lang="sr-Latn-RS" dirty="0"/>
              <a:t> Pošto python više liči na Javu nego na c ili c++ potrebno je u konfiguracionoj datoteci postaviti </a:t>
            </a:r>
            <a:r>
              <a:rPr lang="en-US" dirty="0"/>
              <a:t>OPTIMIZE_OUTPUT_JAVA</a:t>
            </a:r>
            <a:r>
              <a:rPr lang="sr-Latn-RS" dirty="0"/>
              <a:t>  na YES</a:t>
            </a:r>
            <a:endParaRPr lang="sr-Latn-RS" i="1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Dokumetovanje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04056"/>
          </a:xfrm>
        </p:spPr>
        <p:txBody>
          <a:bodyPr/>
          <a:lstStyle/>
          <a:p>
            <a:pPr algn="ctr">
              <a:buNone/>
            </a:pPr>
            <a:r>
              <a:rPr lang="sr-Latn-RS" b="1" dirty="0"/>
              <a:t>Primjer doxygen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9592" y="1340768"/>
            <a:ext cx="7154452" cy="51706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## @package </a:t>
            </a:r>
            <a:r>
              <a:rPr lang="en-US" sz="1100" dirty="0" err="1">
                <a:solidFill>
                  <a:srgbClr val="008000"/>
                </a:solidFill>
                <a:latin typeface="Courier New"/>
              </a:rPr>
              <a:t>pyexample</a:t>
            </a:r>
            <a:endParaRPr lang="en-US" sz="1100" dirty="0">
              <a:solidFill>
                <a:srgbClr val="008000"/>
              </a:solidFill>
              <a:latin typeface="Courier New"/>
            </a:endParaRPr>
          </a:p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  Documentation for this module.</a:t>
            </a:r>
          </a:p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</a:t>
            </a:r>
          </a:p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  More details.</a:t>
            </a:r>
          </a:p>
          <a:p>
            <a:endParaRPr lang="en-US" sz="1100" dirty="0">
              <a:latin typeface="Courier New"/>
            </a:endParaRPr>
          </a:p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## Documentation for a function.</a:t>
            </a:r>
          </a:p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</a:t>
            </a:r>
          </a:p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  More details.</a:t>
            </a:r>
          </a:p>
          <a:p>
            <a:r>
              <a:rPr lang="en-US" sz="1100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sz="11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100" b="1" dirty="0" err="1">
                <a:solidFill>
                  <a:srgbClr val="000000"/>
                </a:solidFill>
                <a:latin typeface="Courier New"/>
              </a:rPr>
              <a:t>func</a:t>
            </a:r>
            <a:r>
              <a:rPr lang="en-US" sz="1100" b="1" dirty="0">
                <a:solidFill>
                  <a:srgbClr val="000000"/>
                </a:solidFill>
                <a:latin typeface="Courier New"/>
              </a:rPr>
              <a:t>():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urier New"/>
              </a:rPr>
              <a:t>pass</a:t>
            </a:r>
          </a:p>
          <a:p>
            <a:endParaRPr lang="en-US" sz="1100" dirty="0">
              <a:latin typeface="Courier New"/>
            </a:endParaRPr>
          </a:p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## Documentation for a class.</a:t>
            </a:r>
          </a:p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</a:t>
            </a:r>
          </a:p>
          <a:p>
            <a:r>
              <a:rPr lang="en-US" sz="1100" dirty="0">
                <a:solidFill>
                  <a:srgbClr val="008000"/>
                </a:solidFill>
                <a:latin typeface="Courier New"/>
              </a:rPr>
              <a:t>#  More details.</a:t>
            </a:r>
          </a:p>
          <a:p>
            <a:r>
              <a:rPr lang="en-US" sz="1100" dirty="0">
                <a:solidFill>
                  <a:srgbClr val="0000FF"/>
                </a:solidFill>
                <a:latin typeface="Courier New"/>
              </a:rPr>
              <a:t>class</a:t>
            </a:r>
            <a:r>
              <a:rPr lang="en-US" sz="11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100" b="1" dirty="0" err="1">
                <a:solidFill>
                  <a:srgbClr val="000000"/>
                </a:solidFill>
                <a:latin typeface="Courier New"/>
              </a:rPr>
              <a:t>PyClass</a:t>
            </a:r>
            <a:r>
              <a:rPr lang="en-US" sz="1100" b="1" dirty="0">
                <a:solidFill>
                  <a:srgbClr val="000000"/>
                </a:solidFill>
                <a:latin typeface="Courier New"/>
              </a:rPr>
              <a:t>: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>
                <a:solidFill>
                  <a:srgbClr val="008000"/>
                </a:solidFill>
                <a:latin typeface="Courier New"/>
              </a:rPr>
              <a:t>## The constructor.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sz="11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100" b="1" dirty="0">
                <a:solidFill>
                  <a:srgbClr val="000000"/>
                </a:solidFill>
                <a:latin typeface="Courier New"/>
              </a:rPr>
              <a:t>__init__(</a:t>
            </a:r>
            <a:r>
              <a:rPr lang="en-US" sz="1100" b="1" i="1" dirty="0">
                <a:solidFill>
                  <a:srgbClr val="000000"/>
                </a:solidFill>
                <a:latin typeface="Courier New"/>
              </a:rPr>
              <a:t>self):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sz="1100" i="1" dirty="0" err="1">
                <a:solidFill>
                  <a:srgbClr val="000000"/>
                </a:solidFill>
                <a:latin typeface="Courier New"/>
              </a:rPr>
              <a:t>self._memVar</a:t>
            </a:r>
            <a:r>
              <a:rPr lang="en-US" sz="1100" i="1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sz="1100" i="1" dirty="0">
                <a:solidFill>
                  <a:srgbClr val="FF0000"/>
                </a:solidFill>
                <a:latin typeface="Courier New"/>
              </a:rPr>
              <a:t>0</a:t>
            </a:r>
            <a:r>
              <a:rPr lang="en-US" sz="1100" i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>
                <a:solidFill>
                  <a:srgbClr val="008000"/>
                </a:solidFill>
                <a:latin typeface="Courier New"/>
              </a:rPr>
              <a:t>## Documentation for a method.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>
                <a:solidFill>
                  <a:srgbClr val="008000"/>
                </a:solidFill>
                <a:latin typeface="Courier New"/>
              </a:rPr>
              <a:t>#  @</a:t>
            </a:r>
            <a:r>
              <a:rPr lang="en-US" sz="1100" dirty="0" err="1">
                <a:solidFill>
                  <a:srgbClr val="008000"/>
                </a:solidFill>
                <a:latin typeface="Courier New"/>
              </a:rPr>
              <a:t>param</a:t>
            </a:r>
            <a:r>
              <a:rPr lang="en-US" sz="1100" dirty="0">
                <a:solidFill>
                  <a:srgbClr val="008000"/>
                </a:solidFill>
                <a:latin typeface="Courier New"/>
              </a:rPr>
              <a:t> self The object pointer.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>
                <a:solidFill>
                  <a:srgbClr val="0000FF"/>
                </a:solidFill>
                <a:latin typeface="Courier New"/>
              </a:rPr>
              <a:t>def</a:t>
            </a:r>
            <a:r>
              <a:rPr lang="en-US" sz="1100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sz="1100" b="1" dirty="0" err="1">
                <a:solidFill>
                  <a:srgbClr val="000000"/>
                </a:solidFill>
                <a:latin typeface="Courier New"/>
              </a:rPr>
              <a:t>PyMethod</a:t>
            </a:r>
            <a:r>
              <a:rPr lang="en-US" sz="1100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en-US" sz="1100" b="1" i="1" dirty="0">
                <a:solidFill>
                  <a:srgbClr val="000000"/>
                </a:solidFill>
                <a:latin typeface="Courier New"/>
              </a:rPr>
              <a:t>self):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en-US" sz="1100" dirty="0">
                <a:solidFill>
                  <a:srgbClr val="0000FF"/>
                </a:solidFill>
                <a:latin typeface="Courier New"/>
              </a:rPr>
              <a:t>pass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 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>
                <a:solidFill>
                  <a:srgbClr val="008000"/>
                </a:solidFill>
                <a:latin typeface="Courier New"/>
              </a:rPr>
              <a:t>## A class variable.</a:t>
            </a: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urier New"/>
              </a:rPr>
              <a:t>classVar</a:t>
            </a:r>
            <a:r>
              <a:rPr lang="en-US" sz="1100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sz="1100" dirty="0">
                <a:solidFill>
                  <a:srgbClr val="FF0000"/>
                </a:solidFill>
                <a:latin typeface="Courier New"/>
              </a:rPr>
              <a:t>0</a:t>
            </a:r>
            <a:r>
              <a:rPr lang="en-US" sz="1100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endParaRPr lang="en-US" sz="1100" dirty="0">
              <a:latin typeface="Courier New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>
                <a:solidFill>
                  <a:srgbClr val="008000"/>
                </a:solidFill>
                <a:latin typeface="Courier New"/>
              </a:rPr>
              <a:t>## @</a:t>
            </a:r>
            <a:r>
              <a:rPr lang="en-US" sz="1100" dirty="0" err="1">
                <a:solidFill>
                  <a:srgbClr val="008000"/>
                </a:solidFill>
                <a:latin typeface="Courier New"/>
              </a:rPr>
              <a:t>var</a:t>
            </a:r>
            <a:r>
              <a:rPr lang="en-US" sz="1100" dirty="0">
                <a:solidFill>
                  <a:srgbClr val="008000"/>
                </a:solidFill>
                <a:latin typeface="Courier New"/>
              </a:rPr>
              <a:t> _</a:t>
            </a:r>
            <a:r>
              <a:rPr lang="en-US" sz="1100" dirty="0" err="1">
                <a:solidFill>
                  <a:srgbClr val="008000"/>
                </a:solidFill>
                <a:latin typeface="Courier New"/>
              </a:rPr>
              <a:t>memVar</a:t>
            </a:r>
            <a:endParaRPr lang="en-US" sz="1100" dirty="0">
              <a:solidFill>
                <a:srgbClr val="008000"/>
              </a:solidFill>
              <a:latin typeface="Courier New"/>
            </a:endParaRPr>
          </a:p>
          <a:p>
            <a:r>
              <a:rPr lang="en-US" sz="11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100" dirty="0">
                <a:solidFill>
                  <a:srgbClr val="008000"/>
                </a:solidFill>
                <a:latin typeface="Courier New"/>
              </a:rPr>
              <a:t>#  a member variable</a:t>
            </a:r>
            <a:endParaRPr lang="sr-Latn-RS" sz="1100" dirty="0">
              <a:latin typeface="Courier New" pitchFamily="49" charset="0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KURS</a:t>
            </a:r>
            <a:endParaRPr lang="sr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Opis</a:t>
            </a:r>
            <a:r>
              <a:rPr lang="en-US" dirty="0"/>
              <a:t> </a:t>
            </a:r>
            <a:r>
              <a:rPr lang="en-US" dirty="0" err="1"/>
              <a:t>bitnih</a:t>
            </a:r>
            <a:r>
              <a:rPr lang="en-US" dirty="0"/>
              <a:t> </a:t>
            </a:r>
            <a:r>
              <a:rPr lang="en-US" dirty="0" err="1"/>
              <a:t>stvari</a:t>
            </a:r>
            <a:r>
              <a:rPr lang="en-US" dirty="0"/>
              <a:t> u </a:t>
            </a:r>
            <a:r>
              <a:rPr lang="en-US" dirty="0" err="1"/>
              <a:t>projetku</a:t>
            </a:r>
            <a:endParaRPr lang="sr-Latn-B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937" y="2780928"/>
            <a:ext cx="8332125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0073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B2044-DED4-FCF0-E431-93583C8EE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Zadaća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0F289-32B7-4F17-1FB6-AB6471F3C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Dokumentujte sve, aaaaaaa! </a:t>
            </a:r>
            <a:r>
              <a:rPr lang="sr-Latn-RS" sz="1600" dirty="0"/>
              <a:t>„Privatne“ metode i atribute se ne moraju dokumentovati, iako nije greška da se dokumentuju privatne metode, da znaš šta si radio.</a:t>
            </a:r>
            <a:r>
              <a:rPr lang="sr-Latn-RS" dirty="0"/>
              <a:t> </a:t>
            </a:r>
          </a:p>
          <a:p>
            <a:r>
              <a:rPr lang="sr-Latn-RS" dirty="0"/>
              <a:t>Napravite nekoliko funkcija koje imaju doctest-ove</a:t>
            </a:r>
          </a:p>
          <a:p>
            <a:r>
              <a:rPr lang="sr-Latn-RS" dirty="0"/>
              <a:t>Napravite Sphinx dokumentaciju</a:t>
            </a:r>
          </a:p>
        </p:txBody>
      </p:sp>
    </p:spTree>
    <p:extLst>
      <p:ext uri="{BB962C8B-B14F-4D97-AF65-F5344CB8AC3E}">
        <p14:creationId xmlns:p14="http://schemas.microsoft.com/office/powerpoint/2010/main" val="3024064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6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368" name="Google Shape;368;p46"/>
          <p:cNvSpPr txBox="1">
            <a:spLocks noGrp="1"/>
          </p:cNvSpPr>
          <p:nvPr>
            <p:ph type="body" idx="1"/>
          </p:nvPr>
        </p:nvSpPr>
        <p:spPr>
          <a:xfrm>
            <a:off x="683568" y="908720"/>
            <a:ext cx="8064896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 dirty="0"/>
              <a:t>PEP 8 - Python style guidelines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Izb</a:t>
            </a:r>
            <a:r>
              <a:rPr lang="sr-Latn-RS" sz="2400" dirty="0"/>
              <a:t>j</a:t>
            </a:r>
            <a:r>
              <a:rPr lang="en-US" sz="2400" dirty="0" err="1"/>
              <a:t>egavati</a:t>
            </a:r>
            <a:r>
              <a:rPr lang="en-US" sz="2400" dirty="0"/>
              <a:t> </a:t>
            </a:r>
            <a:r>
              <a:rPr lang="en-US" sz="2400" dirty="0" err="1"/>
              <a:t>nepotrebne</a:t>
            </a:r>
            <a:r>
              <a:rPr lang="en-US" sz="2400" dirty="0"/>
              <a:t> space-</a:t>
            </a:r>
            <a:r>
              <a:rPr lang="en-US" sz="2400" dirty="0" err="1"/>
              <a:t>ove</a:t>
            </a:r>
            <a:r>
              <a:rPr lang="en-US" sz="2400" dirty="0"/>
              <a:t>:</a:t>
            </a:r>
            <a:endParaRPr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Sl</a:t>
            </a:r>
            <a:r>
              <a:rPr lang="sr-Latn-RS" sz="2400" dirty="0"/>
              <a:t>j</a:t>
            </a:r>
            <a:r>
              <a:rPr lang="en-US" sz="2400" dirty="0" err="1"/>
              <a:t>edeće</a:t>
            </a:r>
            <a:r>
              <a:rPr lang="en-US" sz="2400" dirty="0"/>
              <a:t> </a:t>
            </a:r>
            <a:r>
              <a:rPr lang="en-US" sz="2400" dirty="0" err="1"/>
              <a:t>binarne</a:t>
            </a:r>
            <a:r>
              <a:rPr lang="en-US" sz="2400" dirty="0"/>
              <a:t> </a:t>
            </a:r>
            <a:r>
              <a:rPr lang="en-US" sz="2400" dirty="0" err="1"/>
              <a:t>operatore</a:t>
            </a:r>
            <a:r>
              <a:rPr lang="en-US" sz="2400" dirty="0"/>
              <a:t> </a:t>
            </a:r>
            <a:r>
              <a:rPr lang="en-US" sz="2400" dirty="0" err="1"/>
              <a:t>odvojiti</a:t>
            </a:r>
            <a:r>
              <a:rPr lang="en-US" sz="2400" dirty="0"/>
              <a:t> space-</a:t>
            </a:r>
            <a:r>
              <a:rPr lang="en-US" sz="2400" dirty="0" err="1"/>
              <a:t>ovima</a:t>
            </a:r>
            <a:r>
              <a:rPr lang="en-US" sz="2400" dirty="0"/>
              <a:t>:</a:t>
            </a:r>
            <a:endParaRPr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/>
              <a:t>U </a:t>
            </a:r>
            <a:r>
              <a:rPr lang="en-US" sz="2400" dirty="0" err="1"/>
              <a:t>slučaju</a:t>
            </a:r>
            <a:r>
              <a:rPr lang="en-US" sz="2400" dirty="0"/>
              <a:t> me</a:t>
            </a:r>
            <a:r>
              <a:rPr lang="sr-Latn-RS" sz="2400" dirty="0"/>
              <a:t>j</a:t>
            </a:r>
            <a:r>
              <a:rPr lang="en-US" sz="2400" dirty="0" err="1"/>
              <a:t>šovitih</a:t>
            </a:r>
            <a:r>
              <a:rPr lang="en-US" sz="2400" dirty="0"/>
              <a:t> </a:t>
            </a:r>
            <a:r>
              <a:rPr lang="en-US" sz="2400" dirty="0" err="1"/>
              <a:t>izraza</a:t>
            </a:r>
            <a:r>
              <a:rPr lang="en-US" sz="2400" dirty="0"/>
              <a:t>, </a:t>
            </a:r>
            <a:r>
              <a:rPr lang="en-US" sz="2400" dirty="0" err="1"/>
              <a:t>odvojiti</a:t>
            </a:r>
            <a:r>
              <a:rPr lang="en-US" sz="2400" dirty="0"/>
              <a:t> </a:t>
            </a:r>
            <a:r>
              <a:rPr lang="en-US" sz="2400" dirty="0" err="1"/>
              <a:t>operatore</a:t>
            </a:r>
            <a:r>
              <a:rPr lang="en-US" sz="2400" dirty="0"/>
              <a:t> </a:t>
            </a:r>
            <a:r>
              <a:rPr lang="en-US" sz="2400" dirty="0" err="1"/>
              <a:t>nižeg</a:t>
            </a:r>
            <a:r>
              <a:rPr lang="en-US" sz="2400" dirty="0"/>
              <a:t> </a:t>
            </a:r>
            <a:r>
              <a:rPr lang="en-US" sz="2400" dirty="0" err="1"/>
              <a:t>prioriteta</a:t>
            </a:r>
            <a:r>
              <a:rPr lang="en-US" sz="2400" dirty="0"/>
              <a:t> </a:t>
            </a:r>
            <a:r>
              <a:rPr lang="en-US" sz="2400" dirty="0" err="1"/>
              <a:t>ali</a:t>
            </a:r>
            <a:r>
              <a:rPr lang="en-US" sz="2400" dirty="0"/>
              <a:t> </a:t>
            </a:r>
            <a:r>
              <a:rPr lang="en-US" sz="2400" dirty="0" err="1"/>
              <a:t>samo</a:t>
            </a:r>
            <a:r>
              <a:rPr lang="en-US" sz="2400" dirty="0"/>
              <a:t> </a:t>
            </a:r>
            <a:r>
              <a:rPr lang="en-US" sz="2400" dirty="0" err="1"/>
              <a:t>jednim</a:t>
            </a:r>
            <a:r>
              <a:rPr lang="en-US" sz="2400" dirty="0"/>
              <a:t> space-om:</a:t>
            </a:r>
            <a:endParaRPr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</p:txBody>
      </p:sp>
      <p:sp>
        <p:nvSpPr>
          <p:cNvPr id="369" name="Google Shape;369;p46"/>
          <p:cNvSpPr txBox="1"/>
          <p:nvPr/>
        </p:nvSpPr>
        <p:spPr>
          <a:xfrm>
            <a:off x="1259632" y="1772816"/>
            <a:ext cx="6552728" cy="181588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Yes: spam(ham[1], {eggs: 2})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No: spam( ham[ 1 ], { eggs: 2 } )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Yes: if x == 4: print x, y; x, y = y, x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No:  if x == 4 : print x , y ; x , y = y , x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x 		= 1 # DEFINITIVNO NE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 		= 2 # DEFINITIVNO NE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long_variable 	= 3</a:t>
            </a:r>
            <a:endParaRPr/>
          </a:p>
        </p:txBody>
      </p:sp>
      <p:sp>
        <p:nvSpPr>
          <p:cNvPr id="370" name="Google Shape;370;p46"/>
          <p:cNvSpPr txBox="1"/>
          <p:nvPr/>
        </p:nvSpPr>
        <p:spPr>
          <a:xfrm>
            <a:off x="1259632" y="4005064"/>
            <a:ext cx="6552728" cy="33855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=, +=, -= , ==, &lt;, &gt;, !=, &lt;&gt;, &lt;=, &gt;=, in, not in, is, is not, and, or, not</a:t>
            </a:r>
            <a:endParaRPr/>
          </a:p>
        </p:txBody>
      </p:sp>
      <p:sp>
        <p:nvSpPr>
          <p:cNvPr id="371" name="Google Shape;371;p46"/>
          <p:cNvSpPr txBox="1"/>
          <p:nvPr/>
        </p:nvSpPr>
        <p:spPr>
          <a:xfrm>
            <a:off x="1259632" y="5250686"/>
            <a:ext cx="6552728" cy="107721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16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6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+ 1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submitted += 1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x = x*2 - 1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hypot2 = x*x + y*y</a:t>
            </a:r>
            <a:endParaRPr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7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377" name="Google Shape;377;p47"/>
          <p:cNvSpPr txBox="1">
            <a:spLocks noGrp="1"/>
          </p:cNvSpPr>
          <p:nvPr>
            <p:ph type="body" idx="1"/>
          </p:nvPr>
        </p:nvSpPr>
        <p:spPr>
          <a:xfrm>
            <a:off x="683568" y="908720"/>
            <a:ext cx="8064896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 dirty="0"/>
              <a:t>PEP 8 - Python style guidelines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Izb</a:t>
            </a:r>
            <a:r>
              <a:rPr lang="sr-Latn-RS" sz="2400" dirty="0"/>
              <a:t>j</a:t>
            </a:r>
            <a:r>
              <a:rPr lang="en-US" sz="2400" dirty="0" err="1"/>
              <a:t>egavati</a:t>
            </a:r>
            <a:r>
              <a:rPr lang="en-US" sz="2400" dirty="0"/>
              <a:t> </a:t>
            </a:r>
            <a:r>
              <a:rPr lang="en-US" sz="2400" dirty="0" err="1"/>
              <a:t>složene</a:t>
            </a:r>
            <a:r>
              <a:rPr lang="en-US" sz="2400" dirty="0"/>
              <a:t> </a:t>
            </a:r>
            <a:r>
              <a:rPr lang="en-US" sz="2400" dirty="0" err="1"/>
              <a:t>izraze</a:t>
            </a:r>
            <a:r>
              <a:rPr lang="en-US" sz="2400" dirty="0"/>
              <a:t> u </a:t>
            </a:r>
            <a:r>
              <a:rPr lang="en-US" sz="2400" dirty="0" err="1"/>
              <a:t>jednoj</a:t>
            </a:r>
            <a:r>
              <a:rPr lang="en-US" sz="2400" dirty="0"/>
              <a:t> </a:t>
            </a:r>
            <a:r>
              <a:rPr lang="en-US" sz="2400" dirty="0" err="1"/>
              <a:t>liniji</a:t>
            </a:r>
            <a:r>
              <a:rPr lang="en-US" sz="2400" dirty="0"/>
              <a:t>.</a:t>
            </a:r>
            <a:endParaRPr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Izb</a:t>
            </a:r>
            <a:r>
              <a:rPr lang="sr-Latn-RS" sz="2400" dirty="0"/>
              <a:t>j</a:t>
            </a:r>
            <a:r>
              <a:rPr lang="en-US" sz="2400" dirty="0" err="1"/>
              <a:t>egavati</a:t>
            </a:r>
            <a:r>
              <a:rPr lang="en-US" sz="2400" dirty="0"/>
              <a:t> </a:t>
            </a:r>
            <a:r>
              <a:rPr lang="en-US" sz="2400" dirty="0" err="1"/>
              <a:t>pisanje</a:t>
            </a:r>
            <a:r>
              <a:rPr lang="en-US" sz="2400" dirty="0"/>
              <a:t> </a:t>
            </a:r>
            <a:r>
              <a:rPr lang="en-US" sz="2400" dirty="0" err="1"/>
              <a:t>komentara</a:t>
            </a:r>
            <a:r>
              <a:rPr lang="en-US" sz="2400" dirty="0"/>
              <a:t> </a:t>
            </a:r>
            <a:r>
              <a:rPr lang="en-US" sz="2400" dirty="0" err="1"/>
              <a:t>na</a:t>
            </a:r>
            <a:r>
              <a:rPr lang="en-US" sz="2400" dirty="0"/>
              <a:t> </a:t>
            </a:r>
            <a:r>
              <a:rPr lang="en-US" sz="2400" dirty="0" err="1"/>
              <a:t>svakoj</a:t>
            </a:r>
            <a:r>
              <a:rPr lang="en-US" sz="2400" dirty="0"/>
              <a:t> </a:t>
            </a:r>
            <a:r>
              <a:rPr lang="en-US" sz="2400" dirty="0" err="1"/>
              <a:t>liniji</a:t>
            </a:r>
            <a:r>
              <a:rPr lang="en-US" sz="2400" dirty="0"/>
              <a:t> </a:t>
            </a:r>
            <a:r>
              <a:rPr lang="en-US" sz="2400" dirty="0" err="1"/>
              <a:t>koda</a:t>
            </a:r>
            <a:r>
              <a:rPr lang="en-US" sz="2400" dirty="0"/>
              <a:t>. </a:t>
            </a:r>
            <a:r>
              <a:rPr lang="en-US" sz="2400" dirty="0" err="1"/>
              <a:t>Imena</a:t>
            </a:r>
            <a:r>
              <a:rPr lang="en-US" sz="2400" dirty="0"/>
              <a:t> prom</a:t>
            </a:r>
            <a:r>
              <a:rPr lang="sr-Latn-RS" sz="2400" dirty="0"/>
              <a:t>j</a:t>
            </a:r>
            <a:r>
              <a:rPr lang="en-US" sz="2400" dirty="0" err="1"/>
              <a:t>enljivih</a:t>
            </a:r>
            <a:r>
              <a:rPr lang="en-US" sz="2400" dirty="0"/>
              <a:t> </a:t>
            </a:r>
            <a:r>
              <a:rPr lang="en-US" sz="2400" dirty="0" err="1"/>
              <a:t>treba</a:t>
            </a:r>
            <a:r>
              <a:rPr lang="en-US" sz="2400" dirty="0"/>
              <a:t> da </a:t>
            </a:r>
            <a:r>
              <a:rPr lang="en-US" sz="2400" dirty="0" err="1"/>
              <a:t>budu</a:t>
            </a:r>
            <a:r>
              <a:rPr lang="en-US" sz="2400" dirty="0"/>
              <a:t> </a:t>
            </a:r>
            <a:r>
              <a:rPr lang="en-US" sz="2400" dirty="0" err="1"/>
              <a:t>deskriptivna</a:t>
            </a:r>
            <a:r>
              <a:rPr lang="en-US" sz="2400" dirty="0"/>
              <a:t>, </a:t>
            </a:r>
            <a:r>
              <a:rPr lang="en-US" sz="2400" dirty="0" err="1"/>
              <a:t>izb</a:t>
            </a:r>
            <a:r>
              <a:rPr lang="sr-Latn-RS" sz="2400" dirty="0"/>
              <a:t>j</a:t>
            </a:r>
            <a:r>
              <a:rPr lang="en-US" sz="2400" dirty="0" err="1"/>
              <a:t>egavati</a:t>
            </a:r>
            <a:r>
              <a:rPr lang="en-US" sz="2400" dirty="0"/>
              <a:t> </a:t>
            </a:r>
            <a:r>
              <a:rPr lang="en-US" sz="2400" dirty="0" err="1"/>
              <a:t>skraćenice</a:t>
            </a:r>
            <a:r>
              <a:rPr lang="en-US" sz="2400" dirty="0"/>
              <a:t>. 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Koristiti</a:t>
            </a:r>
            <a:r>
              <a:rPr lang="en-US" sz="2400" dirty="0"/>
              <a:t> underscore </a:t>
            </a:r>
            <a:r>
              <a:rPr lang="en-US" sz="2400" dirty="0" err="1"/>
              <a:t>notaciju</a:t>
            </a:r>
            <a:r>
              <a:rPr lang="en-US" sz="2400" dirty="0"/>
              <a:t>, ne camel case. 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Imena</a:t>
            </a:r>
            <a:r>
              <a:rPr lang="en-US" sz="2400" dirty="0"/>
              <a:t> </a:t>
            </a:r>
            <a:r>
              <a:rPr lang="en-US" sz="2400" dirty="0" err="1"/>
              <a:t>klasa</a:t>
            </a:r>
            <a:r>
              <a:rPr lang="en-US" sz="2400" dirty="0"/>
              <a:t> </a:t>
            </a:r>
            <a:r>
              <a:rPr lang="en-US" sz="2400" dirty="0" err="1"/>
              <a:t>počinju</a:t>
            </a:r>
            <a:r>
              <a:rPr lang="en-US" sz="2400" dirty="0"/>
              <a:t> </a:t>
            </a:r>
            <a:r>
              <a:rPr lang="en-US" sz="2400" dirty="0" err="1"/>
              <a:t>velikim</a:t>
            </a:r>
            <a:r>
              <a:rPr lang="en-US" sz="2400" dirty="0"/>
              <a:t> </a:t>
            </a:r>
            <a:r>
              <a:rPr lang="en-US" sz="2400" dirty="0" err="1"/>
              <a:t>slovom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err="1"/>
              <a:t>koriste</a:t>
            </a:r>
            <a:r>
              <a:rPr lang="en-US" sz="2400" dirty="0"/>
              <a:t> camel case. 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/>
              <a:t>Moduli </a:t>
            </a:r>
            <a:r>
              <a:rPr lang="en-US" sz="2400" dirty="0" err="1"/>
              <a:t>treba</a:t>
            </a:r>
            <a:r>
              <a:rPr lang="en-US" sz="2400" dirty="0"/>
              <a:t> da </a:t>
            </a:r>
            <a:r>
              <a:rPr lang="en-US" sz="2400" dirty="0" err="1"/>
              <a:t>imaju</a:t>
            </a:r>
            <a:r>
              <a:rPr lang="en-US" sz="2400" dirty="0"/>
              <a:t> </a:t>
            </a:r>
            <a:r>
              <a:rPr lang="en-US" sz="2400" dirty="0" err="1"/>
              <a:t>kratka</a:t>
            </a:r>
            <a:r>
              <a:rPr lang="en-US" sz="2400" dirty="0"/>
              <a:t> lowercase </a:t>
            </a:r>
            <a:r>
              <a:rPr lang="en-US" sz="2400" dirty="0" err="1"/>
              <a:t>imena</a:t>
            </a:r>
            <a:r>
              <a:rPr lang="en-US" sz="2400" dirty="0"/>
              <a:t>.</a:t>
            </a:r>
            <a:endParaRPr dirty="0"/>
          </a:p>
          <a:p>
            <a:pPr marL="342900" lvl="0" indent="-220980" algn="l" rtl="0"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dirty="0"/>
          </a:p>
        </p:txBody>
      </p:sp>
      <p:sp>
        <p:nvSpPr>
          <p:cNvPr id="378" name="Google Shape;378;p47"/>
          <p:cNvSpPr txBox="1"/>
          <p:nvPr/>
        </p:nvSpPr>
        <p:spPr>
          <a:xfrm>
            <a:off x="1259632" y="1772816"/>
            <a:ext cx="6552728" cy="33855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 </a:t>
            </a:r>
            <a:r>
              <a:rPr lang="en-US" sz="16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U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0: print "Something" # </a:t>
            </a:r>
            <a:r>
              <a:rPr lang="en-US" sz="16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izb</a:t>
            </a:r>
            <a:r>
              <a:rPr lang="sr-Latn-RS" sz="1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en-US" sz="160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egavati</a:t>
            </a:r>
            <a:endParaRPr sz="16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7A46D-E3FE-4C47-622F-83DBCB99D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PyCharm i PEP8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FB3A2-8880-62BF-68C3-0AADB6742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38" y="836712"/>
            <a:ext cx="8229600" cy="720001"/>
          </a:xfrm>
        </p:spPr>
        <p:txBody>
          <a:bodyPr/>
          <a:lstStyle/>
          <a:p>
            <a:r>
              <a:rPr lang="sr-Latn-RS" dirty="0"/>
              <a:t>Settings/Editor/Inspections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6D5430-7F5B-9740-EC26-18C55E381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1385231"/>
            <a:ext cx="7308304" cy="545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7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2420-539B-EE4B-2EB9-41E655A5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PEP8 pokretanje u terminalu - linting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0E5E0-FC55-B309-ED0F-A4364FF9C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/>
          <a:lstStyle/>
          <a:p>
            <a:r>
              <a:rPr lang="sr-Latn-RS" dirty="0"/>
              <a:t>Alati za lintanje:</a:t>
            </a:r>
          </a:p>
          <a:p>
            <a:pPr lvl="1"/>
            <a:r>
              <a:rPr lang="sr-Latn-RS" dirty="0"/>
              <a:t>Pylint</a:t>
            </a:r>
          </a:p>
          <a:p>
            <a:pPr lvl="2"/>
            <a:r>
              <a:rPr lang="sr-Latn-RS" dirty="0"/>
              <a:t>pip install pylint</a:t>
            </a:r>
          </a:p>
          <a:p>
            <a:pPr lvl="2"/>
            <a:r>
              <a:rPr lang="sr-Latn-RS" dirty="0"/>
              <a:t>python -m pylint *.py</a:t>
            </a:r>
          </a:p>
          <a:p>
            <a:pPr lvl="1"/>
            <a:r>
              <a:rPr lang="sr-Latn-RS" dirty="0"/>
              <a:t>Flake8 (ima svoja pravila)</a:t>
            </a:r>
          </a:p>
          <a:p>
            <a:pPr lvl="2"/>
            <a:r>
              <a:rPr lang="sr-Latn-RS" dirty="0"/>
              <a:t>pip install flake8</a:t>
            </a:r>
          </a:p>
          <a:p>
            <a:pPr lvl="2"/>
            <a:r>
              <a:rPr lang="sr-Latn-RS" dirty="0"/>
              <a:t>Flake8</a:t>
            </a:r>
          </a:p>
          <a:p>
            <a:pPr lvl="1"/>
            <a:r>
              <a:rPr lang="sr-Latn-RS" dirty="0"/>
              <a:t>Black</a:t>
            </a:r>
          </a:p>
          <a:p>
            <a:pPr lvl="2"/>
            <a:r>
              <a:rPr lang="sr-Latn-RS" dirty="0"/>
              <a:t>pip install black</a:t>
            </a:r>
          </a:p>
          <a:p>
            <a:pPr lvl="2"/>
            <a:r>
              <a:rPr lang="sr-Latn-RS" dirty="0"/>
              <a:t>black</a:t>
            </a:r>
          </a:p>
          <a:p>
            <a:pPr lvl="1"/>
            <a:r>
              <a:rPr lang="sr-Latn-RS" dirty="0"/>
              <a:t>Ruff</a:t>
            </a:r>
          </a:p>
          <a:p>
            <a:pPr lvl="2"/>
            <a:r>
              <a:rPr lang="sr-Latn-RS" dirty="0"/>
              <a:t>pip install ruff</a:t>
            </a:r>
          </a:p>
          <a:p>
            <a:pPr lvl="2"/>
            <a:r>
              <a:rPr lang="sr-Latn-RS" dirty="0"/>
              <a:t>ruff check # provjerava ima li lošeg koda i sintaksnih grešaka</a:t>
            </a:r>
          </a:p>
          <a:p>
            <a:pPr lvl="1"/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819581061"/>
      </p:ext>
    </p:extLst>
  </p:cSld>
  <p:clrMapOvr>
    <a:masterClrMapping/>
  </p:clrMapOvr>
</p:sld>
</file>

<file path=ppt/theme/theme1.xml><?xml version="1.0" encoding="utf-8"?>
<a:theme xmlns:a="http://schemas.openxmlformats.org/drawingml/2006/main" name="testiranj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testiranje</Template>
  <TotalTime>6383</TotalTime>
  <Words>4051</Words>
  <Application>Microsoft Office PowerPoint</Application>
  <PresentationFormat>On-screen Show (4:3)</PresentationFormat>
  <Paragraphs>579</Paragraphs>
  <Slides>60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9" baseType="lpstr">
      <vt:lpstr>Arial</vt:lpstr>
      <vt:lpstr>Arial Black</vt:lpstr>
      <vt:lpstr>Calibri</vt:lpstr>
      <vt:lpstr>Consolas</vt:lpstr>
      <vt:lpstr>Courier New</vt:lpstr>
      <vt:lpstr>JetBrains Mono</vt:lpstr>
      <vt:lpstr>Times New Roman</vt:lpstr>
      <vt:lpstr>Wingdings</vt:lpstr>
      <vt:lpstr>testiranje</vt:lpstr>
      <vt:lpstr>PYTHON Osnove</vt:lpstr>
      <vt:lpstr>Stilovi pisanja programa</vt:lpstr>
      <vt:lpstr>Elementi python jezika</vt:lpstr>
      <vt:lpstr>Elementi python jezika</vt:lpstr>
      <vt:lpstr>Elementi python jezika</vt:lpstr>
      <vt:lpstr>Elementi python jezika</vt:lpstr>
      <vt:lpstr>Elementi python jezika</vt:lpstr>
      <vt:lpstr>PyCharm i PEP8</vt:lpstr>
      <vt:lpstr>PEP8 pokretanje u terminalu - linting</vt:lpstr>
      <vt:lpstr>Zadaci</vt:lpstr>
      <vt:lpstr>Testiranje</vt:lpstr>
      <vt:lpstr>PYTHON KURS Testiranje</vt:lpstr>
      <vt:lpstr>PYTHON KURS Testiranje</vt:lpstr>
      <vt:lpstr>Pristupi u testiranju</vt:lpstr>
      <vt:lpstr>Nivoi testiranja</vt:lpstr>
      <vt:lpstr>Okruženja za automatsko testiranje</vt:lpstr>
      <vt:lpstr>Obratiti pažnju</vt:lpstr>
      <vt:lpstr>PYTHON KURS Testiranje</vt:lpstr>
      <vt:lpstr>Pytest</vt:lpstr>
      <vt:lpstr>Pytest primjer1</vt:lpstr>
      <vt:lpstr>Pokretanje</vt:lpstr>
      <vt:lpstr>Drugi Primjer</vt:lpstr>
      <vt:lpstr>Grupisanje logički povezanih testova u klase</vt:lpstr>
      <vt:lpstr>Primjer 3</vt:lpstr>
      <vt:lpstr>Fixtures</vt:lpstr>
      <vt:lpstr>Fixtures</vt:lpstr>
      <vt:lpstr>Fixture cleanup</vt:lpstr>
      <vt:lpstr>Parametrizovani fixture</vt:lpstr>
      <vt:lpstr>Fixtures, Student i PyCharm 1</vt:lpstr>
      <vt:lpstr>Fixtures, Student i PyCharm 2</vt:lpstr>
      <vt:lpstr>Fixtures, Student i PyCharm 3</vt:lpstr>
      <vt:lpstr>Parametrizovane test funkcije</vt:lpstr>
      <vt:lpstr>Zadaci</vt:lpstr>
      <vt:lpstr>Dokumentovanje</vt:lpstr>
      <vt:lpstr>Dokumentovanje koda - docstring</vt:lpstr>
      <vt:lpstr>Ukusi dokumentovanja – Google </vt:lpstr>
      <vt:lpstr>Ukusi dokumentovanja – reST </vt:lpstr>
      <vt:lpstr>Ukusi dokumentovanja – EpiText  </vt:lpstr>
      <vt:lpstr>Ukusi dokumentovanja – NumpyDoc  </vt:lpstr>
      <vt:lpstr>Doctest – dokumentovanje koda + testiranje</vt:lpstr>
      <vt:lpstr>Primjer doctest</vt:lpstr>
      <vt:lpstr>Dokumetovanje</vt:lpstr>
      <vt:lpstr>Dokumetovanje</vt:lpstr>
      <vt:lpstr>Dokumetovanje</vt:lpstr>
      <vt:lpstr>Dokumetovanje</vt:lpstr>
      <vt:lpstr>Dokumetovanje</vt:lpstr>
      <vt:lpstr>Sphinx, reST i paragrafi</vt:lpstr>
      <vt:lpstr>Sphinx, reST i stilovi</vt:lpstr>
      <vt:lpstr>Sphinx, reST i nabrajanja</vt:lpstr>
      <vt:lpstr>Sphinx, reST i izvorni kod</vt:lpstr>
      <vt:lpstr>Sphinx, reST i izvorni kod</vt:lpstr>
      <vt:lpstr>Generisanje dokumentacije</vt:lpstr>
      <vt:lpstr>Dokumetovanje</vt:lpstr>
      <vt:lpstr>Dokumetovanje</vt:lpstr>
      <vt:lpstr>Dokumetovanje - Doxygen</vt:lpstr>
      <vt:lpstr>Dokumetovanje - Doxygen</vt:lpstr>
      <vt:lpstr>Dokumetovanje</vt:lpstr>
      <vt:lpstr>PYTHON KURS</vt:lpstr>
      <vt:lpstr>Zadaća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KURS</dc:title>
  <dc:creator>Velimir Vujanovic</dc:creator>
  <cp:lastModifiedBy>Srdjan Popic</cp:lastModifiedBy>
  <cp:revision>306</cp:revision>
  <dcterms:created xsi:type="dcterms:W3CDTF">2014-11-23T19:48:00Z</dcterms:created>
  <dcterms:modified xsi:type="dcterms:W3CDTF">2024-06-26T15:51:26Z</dcterms:modified>
</cp:coreProperties>
</file>

<file path=docProps/thumbnail.jpeg>
</file>